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1" r:id="rId4"/>
    <p:sldId id="265" r:id="rId5"/>
    <p:sldId id="338" r:id="rId6"/>
    <p:sldId id="263" r:id="rId7"/>
    <p:sldId id="278" r:id="rId8"/>
    <p:sldId id="303" r:id="rId9"/>
    <p:sldId id="339" r:id="rId10"/>
    <p:sldId id="340" r:id="rId11"/>
    <p:sldId id="343" r:id="rId12"/>
    <p:sldId id="341" r:id="rId13"/>
    <p:sldId id="342" r:id="rId14"/>
    <p:sldId id="344" r:id="rId15"/>
    <p:sldId id="279" r:id="rId16"/>
    <p:sldId id="345" r:id="rId17"/>
    <p:sldId id="280" r:id="rId18"/>
    <p:sldId id="346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5CA7"/>
    <a:srgbClr val="00417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 autoAdjust="0"/>
    <p:restoredTop sz="86874" autoAdjust="0"/>
  </p:normalViewPr>
  <p:slideViewPr>
    <p:cSldViewPr snapToGrid="0">
      <p:cViewPr>
        <p:scale>
          <a:sx n="58" d="100"/>
          <a:sy n="58" d="100"/>
        </p:scale>
        <p:origin x="448" y="776"/>
      </p:cViewPr>
      <p:guideLst>
        <p:guide orient="horz" pos="213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42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615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13BF1-1F79-4000-807B-6827F352B93F}" type="datetimeFigureOut">
              <a:rPr lang="zh-CN" altLang="en-US" smtClean="0"/>
              <a:t>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tiff"/><Relationship Id="rId7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10158" y="1118058"/>
            <a:ext cx="4390181" cy="4454171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43958" y="3475975"/>
            <a:ext cx="5761439" cy="0"/>
            <a:chOff x="743958" y="3475975"/>
            <a:chExt cx="5761439" cy="0"/>
          </a:xfrm>
        </p:grpSpPr>
        <p:cxnSp>
          <p:nvCxnSpPr>
            <p:cNvPr id="241" name="直接连接符 240"/>
            <p:cNvCxnSpPr/>
            <p:nvPr/>
          </p:nvCxnSpPr>
          <p:spPr>
            <a:xfrm flipH="1">
              <a:off x="1547400" y="3475975"/>
              <a:ext cx="495799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 flipV="1">
              <a:off x="743958" y="3475975"/>
              <a:ext cx="14126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组合 244"/>
          <p:cNvGrpSpPr/>
          <p:nvPr/>
        </p:nvGrpSpPr>
        <p:grpSpPr>
          <a:xfrm flipV="1">
            <a:off x="642097" y="5317265"/>
            <a:ext cx="6191626" cy="174358"/>
            <a:chOff x="1170147" y="2641879"/>
            <a:chExt cx="7973853" cy="0"/>
          </a:xfrm>
        </p:grpSpPr>
        <p:cxnSp>
          <p:nvCxnSpPr>
            <p:cNvPr id="246" name="直接连接符 245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文本框 1"/>
          <p:cNvSpPr>
            <a:spLocks noChangeArrowheads="1"/>
          </p:cNvSpPr>
          <p:nvPr/>
        </p:nvSpPr>
        <p:spPr bwMode="auto">
          <a:xfrm>
            <a:off x="642097" y="2847292"/>
            <a:ext cx="587347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zh-C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oli SC" charset="-122"/>
                <a:ea typeface="Baoli SC" charset="-122"/>
                <a:cs typeface="Baoli SC" charset="-122"/>
                <a:sym typeface="微软雅黑" panose="020B0503020204020204" pitchFamily="34" charset="-122"/>
              </a:rPr>
              <a:t>辽宁工程技术大学软件学院</a:t>
            </a:r>
          </a:p>
        </p:txBody>
      </p:sp>
      <p:pic>
        <p:nvPicPr>
          <p:cNvPr id="240" name="图片 239" descr="社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28" y="160819"/>
            <a:ext cx="1723865" cy="1723865"/>
          </a:xfrm>
          <a:prstGeom prst="rect">
            <a:avLst/>
          </a:prstGeom>
        </p:spPr>
      </p:pic>
      <p:pic>
        <p:nvPicPr>
          <p:cNvPr id="250" name="图片 2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33" y="3738095"/>
            <a:ext cx="7254098" cy="1449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4" name="圆角矩形 5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二、社团活动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6368529" y="1281388"/>
            <a:ext cx="5645055" cy="5035946"/>
            <a:chOff x="6368529" y="1281388"/>
            <a:chExt cx="5645055" cy="5035946"/>
          </a:xfrm>
        </p:grpSpPr>
        <p:sp>
          <p:nvSpPr>
            <p:cNvPr id="50" name="Rectangle 5"/>
            <p:cNvSpPr/>
            <p:nvPr/>
          </p:nvSpPr>
          <p:spPr>
            <a:xfrm>
              <a:off x="6368529" y="5719573"/>
              <a:ext cx="5645055" cy="59776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秋季学期第一次趣味辩论赛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529" y="1281388"/>
              <a:ext cx="5645055" cy="4438185"/>
            </a:xfrm>
            <a:prstGeom prst="rect">
              <a:avLst/>
            </a:prstGeom>
          </p:spPr>
        </p:pic>
      </p:grpSp>
      <p:grpSp>
        <p:nvGrpSpPr>
          <p:cNvPr id="7" name="组 6"/>
          <p:cNvGrpSpPr/>
          <p:nvPr/>
        </p:nvGrpSpPr>
        <p:grpSpPr>
          <a:xfrm>
            <a:off x="398909" y="1281388"/>
            <a:ext cx="5645055" cy="5035946"/>
            <a:chOff x="398909" y="1281388"/>
            <a:chExt cx="5645055" cy="5035946"/>
          </a:xfrm>
        </p:grpSpPr>
        <p:sp>
          <p:nvSpPr>
            <p:cNvPr id="45" name="Rectangle 5"/>
            <p:cNvSpPr/>
            <p:nvPr/>
          </p:nvSpPr>
          <p:spPr>
            <a:xfrm>
              <a:off x="398909" y="5719573"/>
              <a:ext cx="5645055" cy="59776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秋季学期第一次趣味辩论赛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09" y="1281388"/>
              <a:ext cx="5645055" cy="4438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84976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4" name="圆角矩形 5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二、社团活动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98909" y="1515563"/>
            <a:ext cx="5645055" cy="4801771"/>
            <a:chOff x="398909" y="1515563"/>
            <a:chExt cx="5645055" cy="4801771"/>
          </a:xfrm>
        </p:grpSpPr>
        <p:sp>
          <p:nvSpPr>
            <p:cNvPr id="45" name="Rectangle 5"/>
            <p:cNvSpPr/>
            <p:nvPr/>
          </p:nvSpPr>
          <p:spPr>
            <a:xfrm>
              <a:off x="398909" y="5719573"/>
              <a:ext cx="5645055" cy="59776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狼人辩论赛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09" y="1515563"/>
              <a:ext cx="5645055" cy="4204010"/>
            </a:xfrm>
            <a:prstGeom prst="rect">
              <a:avLst/>
            </a:prstGeom>
          </p:spPr>
        </p:pic>
      </p:grpSp>
      <p:grpSp>
        <p:nvGrpSpPr>
          <p:cNvPr id="9" name="组 8"/>
          <p:cNvGrpSpPr/>
          <p:nvPr/>
        </p:nvGrpSpPr>
        <p:grpSpPr>
          <a:xfrm>
            <a:off x="6368529" y="1515564"/>
            <a:ext cx="5645055" cy="4801770"/>
            <a:chOff x="6368529" y="1515564"/>
            <a:chExt cx="5645055" cy="4801770"/>
          </a:xfrm>
        </p:grpSpPr>
        <p:sp>
          <p:nvSpPr>
            <p:cNvPr id="50" name="Rectangle 5"/>
            <p:cNvSpPr/>
            <p:nvPr/>
          </p:nvSpPr>
          <p:spPr>
            <a:xfrm>
              <a:off x="6368529" y="5719573"/>
              <a:ext cx="5645055" cy="59776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狼人辩论赛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529" y="1515564"/>
              <a:ext cx="5645055" cy="4204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0170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4" name="圆角矩形 5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二、社团活动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398909" y="1603691"/>
            <a:ext cx="5645055" cy="4713643"/>
            <a:chOff x="398909" y="1603691"/>
            <a:chExt cx="5645055" cy="4713643"/>
          </a:xfrm>
        </p:grpSpPr>
        <p:sp>
          <p:nvSpPr>
            <p:cNvPr id="45" name="Rectangle 5"/>
            <p:cNvSpPr/>
            <p:nvPr/>
          </p:nvSpPr>
          <p:spPr>
            <a:xfrm>
              <a:off x="398909" y="5719573"/>
              <a:ext cx="5645055" cy="59776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社团文化节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09" y="1603691"/>
              <a:ext cx="5645055" cy="4115881"/>
            </a:xfrm>
            <a:prstGeom prst="rect">
              <a:avLst/>
            </a:prstGeom>
          </p:spPr>
        </p:pic>
      </p:grpSp>
      <p:grpSp>
        <p:nvGrpSpPr>
          <p:cNvPr id="5" name="组 4"/>
          <p:cNvGrpSpPr/>
          <p:nvPr/>
        </p:nvGrpSpPr>
        <p:grpSpPr>
          <a:xfrm>
            <a:off x="6368529" y="1603691"/>
            <a:ext cx="5645055" cy="4713643"/>
            <a:chOff x="6368529" y="1603691"/>
            <a:chExt cx="5645055" cy="4713643"/>
          </a:xfrm>
        </p:grpSpPr>
        <p:sp>
          <p:nvSpPr>
            <p:cNvPr id="50" name="Rectangle 5"/>
            <p:cNvSpPr/>
            <p:nvPr/>
          </p:nvSpPr>
          <p:spPr>
            <a:xfrm>
              <a:off x="6368529" y="5719573"/>
              <a:ext cx="5645055" cy="59776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社团文化节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529" y="1603691"/>
              <a:ext cx="5600447" cy="4115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43521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4" name="圆角矩形 5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二、社团活动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6368529" y="1739591"/>
            <a:ext cx="5645055" cy="4577743"/>
            <a:chOff x="6368529" y="1739591"/>
            <a:chExt cx="5645055" cy="4577743"/>
          </a:xfrm>
        </p:grpSpPr>
        <p:sp>
          <p:nvSpPr>
            <p:cNvPr id="50" name="Rectangle 5"/>
            <p:cNvSpPr/>
            <p:nvPr/>
          </p:nvSpPr>
          <p:spPr>
            <a:xfrm>
              <a:off x="6368529" y="5719573"/>
              <a:ext cx="5645055" cy="59776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秋季学期</a:t>
              </a:r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第二次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趣味辩论赛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529" y="1739591"/>
              <a:ext cx="5645055" cy="3979982"/>
            </a:xfrm>
            <a:prstGeom prst="rect">
              <a:avLst/>
            </a:prstGeom>
          </p:spPr>
        </p:pic>
      </p:grpSp>
      <p:grpSp>
        <p:nvGrpSpPr>
          <p:cNvPr id="8" name="组 7"/>
          <p:cNvGrpSpPr/>
          <p:nvPr/>
        </p:nvGrpSpPr>
        <p:grpSpPr>
          <a:xfrm>
            <a:off x="398909" y="1739591"/>
            <a:ext cx="5645055" cy="4577743"/>
            <a:chOff x="398909" y="1739591"/>
            <a:chExt cx="5645055" cy="4577743"/>
          </a:xfrm>
        </p:grpSpPr>
        <p:sp>
          <p:nvSpPr>
            <p:cNvPr id="45" name="Rectangle 5"/>
            <p:cNvSpPr/>
            <p:nvPr/>
          </p:nvSpPr>
          <p:spPr>
            <a:xfrm>
              <a:off x="398909" y="5719573"/>
              <a:ext cx="5645055" cy="59776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秋季学期</a:t>
              </a:r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第二次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趣味辩论赛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09" y="1739591"/>
              <a:ext cx="5645055" cy="3979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63407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4" name="圆角矩形 5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二、社团活动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51" y="875299"/>
            <a:ext cx="3624818" cy="2518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52" y="655842"/>
            <a:ext cx="2457418" cy="3276558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8170186" y="739067"/>
            <a:ext cx="3742002" cy="3117990"/>
            <a:chOff x="8170186" y="739067"/>
            <a:chExt cx="3742002" cy="3117990"/>
          </a:xfrm>
        </p:grpSpPr>
        <p:sp>
          <p:nvSpPr>
            <p:cNvPr id="50" name="Rectangle 5"/>
            <p:cNvSpPr/>
            <p:nvPr/>
          </p:nvSpPr>
          <p:spPr>
            <a:xfrm>
              <a:off x="8170186" y="3537687"/>
              <a:ext cx="3742001" cy="319370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 fontScale="92500" lnSpcReduction="20000"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队内培训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187" y="739067"/>
              <a:ext cx="3742001" cy="2806501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03" y="3697372"/>
            <a:ext cx="2439679" cy="30495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778" y="4083647"/>
            <a:ext cx="3405992" cy="25544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186" y="3984152"/>
            <a:ext cx="3449444" cy="25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6251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5321518" y="1733794"/>
            <a:ext cx="1526307" cy="1063544"/>
            <a:chOff x="3652" y="2029"/>
            <a:chExt cx="376" cy="262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2" y="2029"/>
              <a:ext cx="37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"/>
            <p:cNvSpPr/>
            <p:nvPr/>
          </p:nvSpPr>
          <p:spPr bwMode="auto">
            <a:xfrm>
              <a:off x="3748" y="2187"/>
              <a:ext cx="172" cy="106"/>
            </a:xfrm>
            <a:custGeom>
              <a:avLst/>
              <a:gdLst>
                <a:gd name="T0" fmla="*/ 38 w 71"/>
                <a:gd name="T1" fmla="*/ 21 h 44"/>
                <a:gd name="T2" fmla="*/ 34 w 71"/>
                <a:gd name="T3" fmla="*/ 19 h 44"/>
                <a:gd name="T4" fmla="*/ 0 w 71"/>
                <a:gd name="T5" fmla="*/ 0 h 44"/>
                <a:gd name="T6" fmla="*/ 7 w 71"/>
                <a:gd name="T7" fmla="*/ 27 h 44"/>
                <a:gd name="T8" fmla="*/ 38 w 71"/>
                <a:gd name="T9" fmla="*/ 44 h 44"/>
                <a:gd name="T10" fmla="*/ 67 w 71"/>
                <a:gd name="T11" fmla="*/ 27 h 44"/>
                <a:gd name="T12" fmla="*/ 71 w 71"/>
                <a:gd name="T13" fmla="*/ 3 h 44"/>
                <a:gd name="T14" fmla="*/ 41 w 71"/>
                <a:gd name="T15" fmla="*/ 19 h 44"/>
                <a:gd name="T16" fmla="*/ 38 w 71"/>
                <a:gd name="T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4">
                  <a:moveTo>
                    <a:pt x="38" y="21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7" y="27"/>
                    <a:pt x="7" y="27"/>
                  </a:cubicBezTo>
                  <a:cubicBezTo>
                    <a:pt x="7" y="27"/>
                    <a:pt x="30" y="44"/>
                    <a:pt x="38" y="44"/>
                  </a:cubicBezTo>
                  <a:cubicBezTo>
                    <a:pt x="46" y="44"/>
                    <a:pt x="67" y="27"/>
                    <a:pt x="67" y="27"/>
                  </a:cubicBezTo>
                  <a:cubicBezTo>
                    <a:pt x="67" y="27"/>
                    <a:pt x="69" y="13"/>
                    <a:pt x="71" y="3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38" y="2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3652" y="2031"/>
              <a:ext cx="378" cy="231"/>
            </a:xfrm>
            <a:custGeom>
              <a:avLst/>
              <a:gdLst>
                <a:gd name="T0" fmla="*/ 79 w 157"/>
                <a:gd name="T1" fmla="*/ 1 h 95"/>
                <a:gd name="T2" fmla="*/ 76 w 157"/>
                <a:gd name="T3" fmla="*/ 0 h 95"/>
                <a:gd name="T4" fmla="*/ 73 w 157"/>
                <a:gd name="T5" fmla="*/ 1 h 95"/>
                <a:gd name="T6" fmla="*/ 13 w 157"/>
                <a:gd name="T7" fmla="*/ 29 h 95"/>
                <a:gd name="T8" fmla="*/ 0 w 157"/>
                <a:gd name="T9" fmla="*/ 34 h 95"/>
                <a:gd name="T10" fmla="*/ 12 w 157"/>
                <a:gd name="T11" fmla="*/ 41 h 95"/>
                <a:gd name="T12" fmla="*/ 16 w 157"/>
                <a:gd name="T13" fmla="*/ 43 h 95"/>
                <a:gd name="T14" fmla="*/ 16 w 157"/>
                <a:gd name="T15" fmla="*/ 65 h 95"/>
                <a:gd name="T16" fmla="*/ 11 w 157"/>
                <a:gd name="T17" fmla="*/ 80 h 95"/>
                <a:gd name="T18" fmla="*/ 18 w 157"/>
                <a:gd name="T19" fmla="*/ 95 h 95"/>
                <a:gd name="T20" fmla="*/ 24 w 157"/>
                <a:gd name="T21" fmla="*/ 80 h 95"/>
                <a:gd name="T22" fmla="*/ 19 w 157"/>
                <a:gd name="T23" fmla="*/ 65 h 95"/>
                <a:gd name="T24" fmla="*/ 19 w 157"/>
                <a:gd name="T25" fmla="*/ 45 h 95"/>
                <a:gd name="T26" fmla="*/ 40 w 157"/>
                <a:gd name="T27" fmla="*/ 57 h 95"/>
                <a:gd name="T28" fmla="*/ 74 w 157"/>
                <a:gd name="T29" fmla="*/ 76 h 95"/>
                <a:gd name="T30" fmla="*/ 78 w 157"/>
                <a:gd name="T31" fmla="*/ 78 h 95"/>
                <a:gd name="T32" fmla="*/ 81 w 157"/>
                <a:gd name="T33" fmla="*/ 76 h 95"/>
                <a:gd name="T34" fmla="*/ 111 w 157"/>
                <a:gd name="T35" fmla="*/ 59 h 95"/>
                <a:gd name="T36" fmla="*/ 145 w 157"/>
                <a:gd name="T37" fmla="*/ 41 h 95"/>
                <a:gd name="T38" fmla="*/ 157 w 157"/>
                <a:gd name="T39" fmla="*/ 34 h 95"/>
                <a:gd name="T40" fmla="*/ 144 w 157"/>
                <a:gd name="T41" fmla="*/ 28 h 95"/>
                <a:gd name="T42" fmla="*/ 79 w 157"/>
                <a:gd name="T43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7" h="95">
                  <a:moveTo>
                    <a:pt x="79" y="1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3" y="67"/>
                    <a:pt x="11" y="73"/>
                    <a:pt x="11" y="80"/>
                  </a:cubicBezTo>
                  <a:cubicBezTo>
                    <a:pt x="11" y="88"/>
                    <a:pt x="14" y="95"/>
                    <a:pt x="18" y="95"/>
                  </a:cubicBezTo>
                  <a:cubicBezTo>
                    <a:pt x="21" y="95"/>
                    <a:pt x="24" y="88"/>
                    <a:pt x="24" y="80"/>
                  </a:cubicBezTo>
                  <a:cubicBezTo>
                    <a:pt x="24" y="73"/>
                    <a:pt x="22" y="67"/>
                    <a:pt x="19" y="6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464790" y="3331210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 smtClean="0"/>
              <a:t>未来展望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5586203" y="4340647"/>
            <a:ext cx="974554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l"/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Future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924801" y="3724155"/>
            <a:ext cx="4165600" cy="243081"/>
            <a:chOff x="743958" y="3475975"/>
            <a:chExt cx="753417" cy="0"/>
          </a:xfrm>
        </p:grpSpPr>
        <p:cxnSp>
          <p:nvCxnSpPr>
            <p:cNvPr id="42" name="直接连接符 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 flipH="1">
            <a:off x="-88900" y="3718120"/>
            <a:ext cx="4356100" cy="393049"/>
            <a:chOff x="743958" y="3475975"/>
            <a:chExt cx="753417" cy="0"/>
          </a:xfrm>
        </p:grpSpPr>
        <p:cxnSp>
          <p:nvCxnSpPr>
            <p:cNvPr id="40" name="直接连接符 39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994525" y="3612437"/>
            <a:ext cx="4779875" cy="1062355"/>
            <a:chOff x="1594485" y="1077595"/>
            <a:chExt cx="4779875" cy="1062355"/>
          </a:xfrm>
        </p:grpSpPr>
        <p:grpSp>
          <p:nvGrpSpPr>
            <p:cNvPr id="8" name="组合 7"/>
            <p:cNvGrpSpPr/>
            <p:nvPr/>
          </p:nvGrpSpPr>
          <p:grpSpPr>
            <a:xfrm>
              <a:off x="1594485" y="1077595"/>
              <a:ext cx="1036320" cy="1062355"/>
              <a:chOff x="6198593" y="2093189"/>
              <a:chExt cx="1757290" cy="1757290"/>
            </a:xfrm>
          </p:grpSpPr>
          <p:sp>
            <p:nvSpPr>
              <p:cNvPr id="9" name="泪滴形 8"/>
              <p:cNvSpPr/>
              <p:nvPr/>
            </p:nvSpPr>
            <p:spPr>
              <a:xfrm>
                <a:off x="6198593" y="2093189"/>
                <a:ext cx="1757290" cy="1757290"/>
              </a:xfrm>
              <a:prstGeom prst="teardrop">
                <a:avLst/>
              </a:prstGeom>
              <a:solidFill>
                <a:srgbClr val="005CA7"/>
              </a:solidFill>
              <a:ln w="38100" cap="flat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200000"/>
                  </a:lnSpc>
                  <a:spcBef>
                    <a:spcPct val="20000"/>
                  </a:spcBef>
                </a:pPr>
                <a:endParaRPr lang="zh-CN" altLang="en-US" sz="2000">
                  <a:solidFill>
                    <a:schemeClr val="tx2"/>
                  </a:solidFill>
                  <a:latin typeface="Lifeline JL" panose="000004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Oval 6"/>
              <p:cNvSpPr>
                <a:spLocks noChangeArrowheads="1"/>
              </p:cNvSpPr>
              <p:nvPr/>
            </p:nvSpPr>
            <p:spPr bwMode="auto">
              <a:xfrm>
                <a:off x="6712901" y="2532708"/>
                <a:ext cx="744537" cy="744538"/>
              </a:xfrm>
              <a:prstGeom prst="ellipse">
                <a:avLst/>
              </a:prstGeom>
              <a:solidFill>
                <a:schemeClr val="bg1"/>
              </a:solidFill>
              <a:ln w="14288" cap="flat">
                <a:solidFill>
                  <a:srgbClr val="FEFEFE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6754185" y="2532705"/>
                <a:ext cx="391159" cy="86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rgbClr val="005CA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Iskoola Pota" panose="020B0502040204020203" pitchFamily="34" charset="0"/>
                  </a:defRPr>
                </a:lvl1pPr>
              </a:lstStyle>
              <a:p>
                <a:r>
                  <a:rPr lang="en-US" altLang="zh-CN" dirty="0" smtClean="0"/>
                  <a:t>3</a:t>
                </a:r>
                <a:endParaRPr lang="en-US" dirty="0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804160" y="1224280"/>
              <a:ext cx="3570200" cy="46166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zh-CN" altLang="en-US" sz="2400" b="1" dirty="0" smtClean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筹划举办校区辩论邀请赛</a:t>
              </a:r>
              <a:endParaRPr lang="zh-CN" altLang="en-US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55" name="圆角矩形 5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三、未来展望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2994525" y="4983294"/>
            <a:ext cx="5682543" cy="1062355"/>
            <a:chOff x="7133867" y="969735"/>
            <a:chExt cx="5682543" cy="1062355"/>
          </a:xfrm>
        </p:grpSpPr>
        <p:grpSp>
          <p:nvGrpSpPr>
            <p:cNvPr id="23" name="组合 22"/>
            <p:cNvGrpSpPr/>
            <p:nvPr/>
          </p:nvGrpSpPr>
          <p:grpSpPr>
            <a:xfrm>
              <a:off x="7133867" y="969735"/>
              <a:ext cx="1036320" cy="1062355"/>
              <a:chOff x="6198593" y="2093189"/>
              <a:chExt cx="1757290" cy="1757290"/>
            </a:xfrm>
          </p:grpSpPr>
          <p:sp>
            <p:nvSpPr>
              <p:cNvPr id="24" name="泪滴形 23"/>
              <p:cNvSpPr/>
              <p:nvPr/>
            </p:nvSpPr>
            <p:spPr>
              <a:xfrm>
                <a:off x="6198593" y="2093189"/>
                <a:ext cx="1757290" cy="1757290"/>
              </a:xfrm>
              <a:prstGeom prst="teardrop">
                <a:avLst/>
              </a:prstGeom>
              <a:solidFill>
                <a:srgbClr val="005CA7"/>
              </a:solidFill>
              <a:ln w="38100" cap="flat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200000"/>
                  </a:lnSpc>
                  <a:spcBef>
                    <a:spcPct val="20000"/>
                  </a:spcBef>
                </a:pPr>
                <a:endParaRPr lang="zh-CN" altLang="en-US" sz="2000">
                  <a:solidFill>
                    <a:schemeClr val="tx2"/>
                  </a:solidFill>
                  <a:latin typeface="Lifeline JL" panose="000004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Oval 6"/>
              <p:cNvSpPr>
                <a:spLocks noChangeArrowheads="1"/>
              </p:cNvSpPr>
              <p:nvPr/>
            </p:nvSpPr>
            <p:spPr bwMode="auto">
              <a:xfrm>
                <a:off x="6712901" y="2532708"/>
                <a:ext cx="744537" cy="744538"/>
              </a:xfrm>
              <a:prstGeom prst="ellipse">
                <a:avLst/>
              </a:prstGeom>
              <a:solidFill>
                <a:schemeClr val="bg1"/>
              </a:solidFill>
              <a:ln w="14288" cap="flat">
                <a:solidFill>
                  <a:srgbClr val="FEFEFE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716367" y="2532705"/>
                <a:ext cx="663523" cy="86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rgbClr val="005CA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Iskoola Pota" panose="020B0502040204020203" pitchFamily="34" charset="0"/>
                  </a:defRPr>
                </a:lvl1pPr>
              </a:lstStyle>
              <a:p>
                <a:r>
                  <a:rPr lang="en-US" altLang="zh-CN" dirty="0" smtClean="0"/>
                  <a:t>4</a:t>
                </a:r>
                <a:endParaRPr lang="en-US" dirty="0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8322880" y="1180438"/>
              <a:ext cx="4493530" cy="46166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l"/>
              <a:r>
                <a:rPr lang="zh-CN" altLang="en-US" sz="2400" b="1" dirty="0" smtClean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筹划举办葫芦岛高校辩论邀请赛</a:t>
              </a:r>
              <a:endParaRPr lang="zh-CN" altLang="en-US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 89"/>
          <p:cNvGrpSpPr/>
          <p:nvPr/>
        </p:nvGrpSpPr>
        <p:grpSpPr>
          <a:xfrm>
            <a:off x="2999697" y="878112"/>
            <a:ext cx="6490049" cy="1062355"/>
            <a:chOff x="1594485" y="1077595"/>
            <a:chExt cx="6490049" cy="1062355"/>
          </a:xfrm>
        </p:grpSpPr>
        <p:grpSp>
          <p:nvGrpSpPr>
            <p:cNvPr id="91" name="组合 7"/>
            <p:cNvGrpSpPr/>
            <p:nvPr/>
          </p:nvGrpSpPr>
          <p:grpSpPr>
            <a:xfrm>
              <a:off x="1594485" y="1077595"/>
              <a:ext cx="1036320" cy="1062355"/>
              <a:chOff x="6198593" y="2093189"/>
              <a:chExt cx="1757290" cy="1757290"/>
            </a:xfrm>
          </p:grpSpPr>
          <p:sp>
            <p:nvSpPr>
              <p:cNvPr id="93" name="泪滴形 8"/>
              <p:cNvSpPr/>
              <p:nvPr/>
            </p:nvSpPr>
            <p:spPr>
              <a:xfrm>
                <a:off x="6198593" y="2093189"/>
                <a:ext cx="1757290" cy="1757290"/>
              </a:xfrm>
              <a:prstGeom prst="teardrop">
                <a:avLst/>
              </a:prstGeom>
              <a:solidFill>
                <a:srgbClr val="005CA7"/>
              </a:solidFill>
              <a:ln w="38100" cap="flat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200000"/>
                  </a:lnSpc>
                  <a:spcBef>
                    <a:spcPct val="20000"/>
                  </a:spcBef>
                </a:pPr>
                <a:endParaRPr lang="zh-CN" altLang="en-US" sz="2000">
                  <a:solidFill>
                    <a:schemeClr val="tx2"/>
                  </a:solidFill>
                  <a:latin typeface="Lifeline JL" panose="000004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Oval 6"/>
              <p:cNvSpPr>
                <a:spLocks noChangeArrowheads="1"/>
              </p:cNvSpPr>
              <p:nvPr/>
            </p:nvSpPr>
            <p:spPr bwMode="auto">
              <a:xfrm>
                <a:off x="6712901" y="2532708"/>
                <a:ext cx="744537" cy="744538"/>
              </a:xfrm>
              <a:prstGeom prst="ellipse">
                <a:avLst/>
              </a:prstGeom>
              <a:solidFill>
                <a:schemeClr val="bg1"/>
              </a:solidFill>
              <a:ln w="14288" cap="flat">
                <a:solidFill>
                  <a:srgbClr val="FEFEFE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6716367" y="2532705"/>
                <a:ext cx="391160" cy="907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rgbClr val="005CA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Iskoola Pota" panose="020B0502040204020203" pitchFamily="34" charset="0"/>
                  </a:defRPr>
                </a:lvl1pPr>
              </a:lstStyle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92" name="文本框 91"/>
            <p:cNvSpPr txBox="1"/>
            <p:nvPr/>
          </p:nvSpPr>
          <p:spPr>
            <a:xfrm>
              <a:off x="2804160" y="1224280"/>
              <a:ext cx="5280374" cy="461661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400" b="1" dirty="0">
                  <a:ln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积极配合校社联</a:t>
              </a:r>
              <a:r>
                <a:rPr lang="zh-CN" altLang="en-US" sz="2400" b="1" dirty="0" smtClean="0">
                  <a:ln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工作，努力</a:t>
              </a:r>
              <a:r>
                <a:rPr lang="zh-CN" altLang="en-US" sz="2400" b="1" dirty="0">
                  <a:ln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发展社团</a:t>
              </a:r>
              <a:endParaRPr lang="zh-CN" altLang="en-US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 95"/>
          <p:cNvGrpSpPr/>
          <p:nvPr/>
        </p:nvGrpSpPr>
        <p:grpSpPr>
          <a:xfrm>
            <a:off x="2994525" y="2247078"/>
            <a:ext cx="7836979" cy="1062355"/>
            <a:chOff x="7133867" y="969735"/>
            <a:chExt cx="7836979" cy="1062355"/>
          </a:xfrm>
        </p:grpSpPr>
        <p:grpSp>
          <p:nvGrpSpPr>
            <p:cNvPr id="97" name="组合 22"/>
            <p:cNvGrpSpPr/>
            <p:nvPr/>
          </p:nvGrpSpPr>
          <p:grpSpPr>
            <a:xfrm>
              <a:off x="7133867" y="969735"/>
              <a:ext cx="1036320" cy="1062355"/>
              <a:chOff x="6198593" y="2093189"/>
              <a:chExt cx="1757290" cy="1757290"/>
            </a:xfrm>
          </p:grpSpPr>
          <p:sp>
            <p:nvSpPr>
              <p:cNvPr id="99" name="泪滴形 23"/>
              <p:cNvSpPr/>
              <p:nvPr/>
            </p:nvSpPr>
            <p:spPr>
              <a:xfrm>
                <a:off x="6198593" y="2093189"/>
                <a:ext cx="1757290" cy="1757290"/>
              </a:xfrm>
              <a:prstGeom prst="teardrop">
                <a:avLst/>
              </a:prstGeom>
              <a:solidFill>
                <a:srgbClr val="005CA7"/>
              </a:solidFill>
              <a:ln w="38100" cap="flat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200000"/>
                  </a:lnSpc>
                  <a:spcBef>
                    <a:spcPct val="20000"/>
                  </a:spcBef>
                </a:pPr>
                <a:endParaRPr lang="zh-CN" altLang="en-US" sz="2000">
                  <a:solidFill>
                    <a:schemeClr val="tx2"/>
                  </a:solidFill>
                  <a:latin typeface="Lifeline JL" panose="000004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Oval 6"/>
              <p:cNvSpPr>
                <a:spLocks noChangeArrowheads="1"/>
              </p:cNvSpPr>
              <p:nvPr/>
            </p:nvSpPr>
            <p:spPr bwMode="auto">
              <a:xfrm>
                <a:off x="6712901" y="2532708"/>
                <a:ext cx="744537" cy="744538"/>
              </a:xfrm>
              <a:prstGeom prst="ellipse">
                <a:avLst/>
              </a:prstGeom>
              <a:solidFill>
                <a:schemeClr val="bg1"/>
              </a:solidFill>
              <a:ln w="14288" cap="flat">
                <a:solidFill>
                  <a:srgbClr val="FEFEFE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6716367" y="2532705"/>
                <a:ext cx="391160" cy="907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rgbClr val="005CA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Iskoola Pota" panose="020B0502040204020203" pitchFamily="34" charset="0"/>
                  </a:defRPr>
                </a:lvl1pPr>
              </a:lstStyle>
              <a:p>
                <a:r>
                  <a:rPr lang="en-US" dirty="0"/>
                  <a:t>2</a:t>
                </a:r>
              </a:p>
            </p:txBody>
          </p:sp>
        </p:grpSp>
        <p:sp>
          <p:nvSpPr>
            <p:cNvPr id="98" name="文本框 97"/>
            <p:cNvSpPr txBox="1"/>
            <p:nvPr/>
          </p:nvSpPr>
          <p:spPr>
            <a:xfrm>
              <a:off x="8322880" y="1180438"/>
              <a:ext cx="6647966" cy="46166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400" b="1" dirty="0">
                  <a:ln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与其他</a:t>
              </a:r>
              <a:r>
                <a:rPr lang="zh-CN" altLang="en-US" sz="2400" b="1" dirty="0" smtClean="0">
                  <a:ln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学院辩论组织进行</a:t>
              </a:r>
              <a:r>
                <a:rPr lang="zh-CN" altLang="en-US" sz="2400" b="1" dirty="0">
                  <a:ln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沟通和交流，学习经验</a:t>
              </a:r>
              <a:endParaRPr lang="zh-CN" altLang="en-US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4424998" y="6137867"/>
            <a:ext cx="77776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is-IS" altLang="zh-CN" sz="2400" b="1" dirty="0" smtClean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53348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flipH="1">
            <a:off x="-419102" y="3724256"/>
            <a:ext cx="3898282" cy="386912"/>
            <a:chOff x="743958" y="3475975"/>
            <a:chExt cx="753417" cy="0"/>
          </a:xfrm>
        </p:grpSpPr>
        <p:cxnSp>
          <p:nvCxnSpPr>
            <p:cNvPr id="48" name="直接连接符 47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 rot="10800000" flipH="1">
            <a:off x="8254999" y="3331208"/>
            <a:ext cx="4356100" cy="393049"/>
            <a:chOff x="743958" y="3475975"/>
            <a:chExt cx="753417" cy="0"/>
          </a:xfrm>
        </p:grpSpPr>
        <p:cxnSp>
          <p:nvCxnSpPr>
            <p:cNvPr id="46" name="直接连接符 45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51" y="1160923"/>
            <a:ext cx="7425128" cy="44575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04" y="5129562"/>
            <a:ext cx="3417777" cy="2051824"/>
          </a:xfrm>
          <a:prstGeom prst="rect">
            <a:avLst/>
          </a:prstGeom>
        </p:spPr>
      </p:pic>
      <p:pic>
        <p:nvPicPr>
          <p:cNvPr id="18" name="图片 17" descr="社徽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138" y="5332730"/>
            <a:ext cx="1525270" cy="152527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flipH="1">
            <a:off x="-419102" y="3724256"/>
            <a:ext cx="3898282" cy="386912"/>
            <a:chOff x="743958" y="3475975"/>
            <a:chExt cx="753417" cy="0"/>
          </a:xfrm>
        </p:grpSpPr>
        <p:cxnSp>
          <p:nvCxnSpPr>
            <p:cNvPr id="48" name="直接连接符 47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 rot="10800000" flipH="1">
            <a:off x="8254999" y="3331208"/>
            <a:ext cx="4356100" cy="393049"/>
            <a:chOff x="743958" y="3475975"/>
            <a:chExt cx="753417" cy="0"/>
          </a:xfrm>
        </p:grpSpPr>
        <p:cxnSp>
          <p:nvCxnSpPr>
            <p:cNvPr id="46" name="直接连接符 45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42" y="1187126"/>
            <a:ext cx="7783632" cy="4672815"/>
          </a:xfrm>
          <a:prstGeom prst="rect">
            <a:avLst/>
          </a:prstGeom>
        </p:spPr>
      </p:pic>
      <p:pic>
        <p:nvPicPr>
          <p:cNvPr id="10" name="图片 9" descr="社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138" y="5332730"/>
            <a:ext cx="1525270" cy="15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9813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89129" y="1519004"/>
            <a:ext cx="3514299" cy="3565522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768666" y="3456248"/>
            <a:ext cx="627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感谢您的聆听！</a:t>
            </a:r>
            <a:endParaRPr lang="zh-CN" altLang="zh-CN" sz="54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0" name="组合 239"/>
          <p:cNvGrpSpPr/>
          <p:nvPr/>
        </p:nvGrpSpPr>
        <p:grpSpPr>
          <a:xfrm flipH="1" flipV="1">
            <a:off x="881156" y="3324644"/>
            <a:ext cx="5761439" cy="0"/>
            <a:chOff x="1190453" y="2641879"/>
            <a:chExt cx="7953547" cy="0"/>
          </a:xfrm>
        </p:grpSpPr>
        <p:cxnSp>
          <p:nvCxnSpPr>
            <p:cNvPr id="241" name="直接连接符 240"/>
            <p:cNvCxnSpPr/>
            <p:nvPr/>
          </p:nvCxnSpPr>
          <p:spPr>
            <a:xfrm flipV="1">
              <a:off x="1190453" y="2641879"/>
              <a:ext cx="6844412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组合 243"/>
          <p:cNvGrpSpPr/>
          <p:nvPr/>
        </p:nvGrpSpPr>
        <p:grpSpPr>
          <a:xfrm flipV="1">
            <a:off x="740410" y="4597703"/>
            <a:ext cx="5776149" cy="0"/>
            <a:chOff x="1170147" y="2641879"/>
            <a:chExt cx="7973853" cy="0"/>
          </a:xfrm>
        </p:grpSpPr>
        <p:cxnSp>
          <p:nvCxnSpPr>
            <p:cNvPr id="245" name="直接连接符 244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社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434340"/>
            <a:ext cx="1525270" cy="1525270"/>
          </a:xfrm>
          <a:prstGeom prst="rect">
            <a:avLst/>
          </a:prstGeom>
        </p:spPr>
      </p:pic>
      <p:pic>
        <p:nvPicPr>
          <p:cNvPr id="248" name="图片 2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6" y="2142596"/>
            <a:ext cx="7138338" cy="1337022"/>
          </a:xfrm>
          <a:prstGeom prst="rect">
            <a:avLst/>
          </a:prstGeom>
        </p:spPr>
      </p:pic>
    </p:spTree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 flipV="1">
            <a:off x="1565229" y="1066061"/>
            <a:ext cx="1141287" cy="0"/>
            <a:chOff x="7568477" y="2641879"/>
            <a:chExt cx="1575523" cy="0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2"/>
          <p:cNvSpPr txBox="1"/>
          <p:nvPr/>
        </p:nvSpPr>
        <p:spPr>
          <a:xfrm>
            <a:off x="1330448" y="1098763"/>
            <a:ext cx="167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zh-CN" sz="40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V="1">
            <a:off x="1565229" y="1806649"/>
            <a:ext cx="1141287" cy="0"/>
            <a:chOff x="7568477" y="2641879"/>
            <a:chExt cx="1575523" cy="0"/>
          </a:xfrm>
        </p:grpSpPr>
        <p:cxnSp>
          <p:nvCxnSpPr>
            <p:cNvPr id="46" name="直接连接符 45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1"/>
          <p:cNvSpPr>
            <a:spLocks noChangeArrowheads="1"/>
          </p:cNvSpPr>
          <p:nvPr/>
        </p:nvSpPr>
        <p:spPr bwMode="auto">
          <a:xfrm>
            <a:off x="1519293" y="727507"/>
            <a:ext cx="1247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8" name="组合 307"/>
          <p:cNvGrpSpPr/>
          <p:nvPr/>
        </p:nvGrpSpPr>
        <p:grpSpPr>
          <a:xfrm>
            <a:off x="6847828" y="2068625"/>
            <a:ext cx="1620948" cy="745400"/>
            <a:chOff x="2285474" y="2459367"/>
            <a:chExt cx="1620948" cy="745400"/>
          </a:xfrm>
        </p:grpSpPr>
        <p:sp>
          <p:nvSpPr>
            <p:cNvPr id="296" name="文本框 295"/>
            <p:cNvSpPr txBox="1"/>
            <p:nvPr/>
          </p:nvSpPr>
          <p:spPr>
            <a:xfrm>
              <a:off x="2285474" y="2459367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/>
                <a:t>社团介绍</a:t>
              </a:r>
              <a:endParaRPr lang="zh-CN" altLang="en-US" dirty="0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2288679" y="2943147"/>
              <a:ext cx="1027430" cy="261620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Team History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6882904" y="3142956"/>
            <a:ext cx="1620948" cy="751832"/>
            <a:chOff x="6984877" y="2459366"/>
            <a:chExt cx="1620948" cy="751832"/>
          </a:xfrm>
        </p:grpSpPr>
        <p:sp>
          <p:nvSpPr>
            <p:cNvPr id="297" name="文本框 296"/>
            <p:cNvSpPr txBox="1"/>
            <p:nvPr/>
          </p:nvSpPr>
          <p:spPr>
            <a:xfrm>
              <a:off x="6984877" y="2459366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dirty="0" smtClean="0">
                  <a:sym typeface="+mn-ea"/>
                </a:rPr>
                <a:t>社团活动</a:t>
              </a:r>
              <a:endParaRPr lang="zh-CN" altLang="en-US" dirty="0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7001017" y="2949578"/>
              <a:ext cx="1312545" cy="261620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l"/>
              <a:r>
                <a:rPr lang="en-US" altLang="zh-CN" sz="105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Exhibition Debate</a:t>
              </a: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6919027" y="4289381"/>
            <a:ext cx="1620948" cy="734139"/>
            <a:chOff x="2285474" y="3653623"/>
            <a:chExt cx="1620948" cy="734139"/>
          </a:xfrm>
        </p:grpSpPr>
        <p:sp>
          <p:nvSpPr>
            <p:cNvPr id="298" name="文本框 297"/>
            <p:cNvSpPr txBox="1"/>
            <p:nvPr/>
          </p:nvSpPr>
          <p:spPr>
            <a:xfrm>
              <a:off x="2285474" y="3653623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/>
                <a:t>未来展望</a:t>
              </a:r>
              <a:endParaRPr lang="zh-CN" altLang="en-US" dirty="0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2435322" y="4133850"/>
              <a:ext cx="601439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l"/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Future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59142" y="2223542"/>
            <a:ext cx="457200" cy="457200"/>
            <a:chOff x="4473270" y="2468419"/>
            <a:chExt cx="457200" cy="457200"/>
          </a:xfrm>
        </p:grpSpPr>
        <p:sp>
          <p:nvSpPr>
            <p:cNvPr id="287" name="椭圆 286"/>
            <p:cNvSpPr/>
            <p:nvPr/>
          </p:nvSpPr>
          <p:spPr>
            <a:xfrm>
              <a:off x="4473270" y="2468419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文本框 1"/>
            <p:cNvSpPr>
              <a:spLocks noChangeArrowheads="1"/>
            </p:cNvSpPr>
            <p:nvPr/>
          </p:nvSpPr>
          <p:spPr bwMode="auto">
            <a:xfrm>
              <a:off x="4490843" y="2512554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62787" y="3303951"/>
            <a:ext cx="457200" cy="457200"/>
            <a:chOff x="8413446" y="2472723"/>
            <a:chExt cx="457200" cy="457200"/>
          </a:xfrm>
        </p:grpSpPr>
        <p:sp>
          <p:nvSpPr>
            <p:cNvPr id="292" name="椭圆 291"/>
            <p:cNvSpPr/>
            <p:nvPr/>
          </p:nvSpPr>
          <p:spPr>
            <a:xfrm>
              <a:off x="8413446" y="2472723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文本框 1"/>
            <p:cNvSpPr>
              <a:spLocks noChangeArrowheads="1"/>
            </p:cNvSpPr>
            <p:nvPr/>
          </p:nvSpPr>
          <p:spPr bwMode="auto">
            <a:xfrm>
              <a:off x="8436526" y="2518187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06515" y="4399847"/>
            <a:ext cx="457200" cy="457200"/>
            <a:chOff x="4475092" y="3513535"/>
            <a:chExt cx="457200" cy="457200"/>
          </a:xfrm>
        </p:grpSpPr>
        <p:sp>
          <p:nvSpPr>
            <p:cNvPr id="288" name="椭圆 287"/>
            <p:cNvSpPr/>
            <p:nvPr/>
          </p:nvSpPr>
          <p:spPr>
            <a:xfrm>
              <a:off x="4475092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文本框 1"/>
            <p:cNvSpPr>
              <a:spLocks noChangeArrowheads="1"/>
            </p:cNvSpPr>
            <p:nvPr/>
          </p:nvSpPr>
          <p:spPr bwMode="auto">
            <a:xfrm>
              <a:off x="4490842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-156036" y="2911105"/>
            <a:ext cx="3482406" cy="3485973"/>
            <a:chOff x="-265115" y="3698415"/>
            <a:chExt cx="4351968" cy="4356426"/>
          </a:xfrm>
        </p:grpSpPr>
        <p:sp>
          <p:nvSpPr>
            <p:cNvPr id="322" name="Freeform 5"/>
            <p:cNvSpPr>
              <a:spLocks noEditPoints="1"/>
            </p:cNvSpPr>
            <p:nvPr/>
          </p:nvSpPr>
          <p:spPr bwMode="auto">
            <a:xfrm rot="363427">
              <a:off x="-265115" y="3698415"/>
              <a:ext cx="4351968" cy="4356426"/>
            </a:xfrm>
            <a:custGeom>
              <a:avLst/>
              <a:gdLst>
                <a:gd name="T0" fmla="*/ 50 w 4280"/>
                <a:gd name="T1" fmla="*/ 3831 h 4280"/>
                <a:gd name="T2" fmla="*/ 59 w 4280"/>
                <a:gd name="T3" fmla="*/ 4021 h 4280"/>
                <a:gd name="T4" fmla="*/ 259 w 4280"/>
                <a:gd name="T5" fmla="*/ 4221 h 4280"/>
                <a:gd name="T6" fmla="*/ 449 w 4280"/>
                <a:gd name="T7" fmla="*/ 4230 h 4280"/>
                <a:gd name="T8" fmla="*/ 1047 w 4280"/>
                <a:gd name="T9" fmla="*/ 3632 h 4280"/>
                <a:gd name="T10" fmla="*/ 1038 w 4280"/>
                <a:gd name="T11" fmla="*/ 3443 h 4280"/>
                <a:gd name="T12" fmla="*/ 837 w 4280"/>
                <a:gd name="T13" fmla="*/ 3242 h 4280"/>
                <a:gd name="T14" fmla="*/ 648 w 4280"/>
                <a:gd name="T15" fmla="*/ 3233 h 4280"/>
                <a:gd name="T16" fmla="*/ 50 w 4280"/>
                <a:gd name="T17" fmla="*/ 3831 h 4280"/>
                <a:gd name="T18" fmla="*/ 2717 w 4280"/>
                <a:gd name="T19" fmla="*/ 3126 h 4280"/>
                <a:gd name="T20" fmla="*/ 3822 w 4280"/>
                <a:gd name="T21" fmla="*/ 2669 h 4280"/>
                <a:gd name="T22" fmla="*/ 4280 w 4280"/>
                <a:gd name="T23" fmla="*/ 1563 h 4280"/>
                <a:gd name="T24" fmla="*/ 3822 w 4280"/>
                <a:gd name="T25" fmla="*/ 458 h 4280"/>
                <a:gd name="T26" fmla="*/ 2717 w 4280"/>
                <a:gd name="T27" fmla="*/ 0 h 4280"/>
                <a:gd name="T28" fmla="*/ 1611 w 4280"/>
                <a:gd name="T29" fmla="*/ 458 h 4280"/>
                <a:gd name="T30" fmla="*/ 1417 w 4280"/>
                <a:gd name="T31" fmla="*/ 2431 h 4280"/>
                <a:gd name="T32" fmla="*/ 1369 w 4280"/>
                <a:gd name="T33" fmla="*/ 2462 h 4280"/>
                <a:gd name="T34" fmla="*/ 1360 w 4280"/>
                <a:gd name="T35" fmla="*/ 2472 h 4280"/>
                <a:gd name="T36" fmla="*/ 1360 w 4280"/>
                <a:gd name="T37" fmla="*/ 2670 h 4280"/>
                <a:gd name="T38" fmla="*/ 1610 w 4280"/>
                <a:gd name="T39" fmla="*/ 2920 h 4280"/>
                <a:gd name="T40" fmla="*/ 1808 w 4280"/>
                <a:gd name="T41" fmla="*/ 2920 h 4280"/>
                <a:gd name="T42" fmla="*/ 1818 w 4280"/>
                <a:gd name="T43" fmla="*/ 2911 h 4280"/>
                <a:gd name="T44" fmla="*/ 1849 w 4280"/>
                <a:gd name="T45" fmla="*/ 2864 h 4280"/>
                <a:gd name="T46" fmla="*/ 2717 w 4280"/>
                <a:gd name="T47" fmla="*/ 3126 h 4280"/>
                <a:gd name="T48" fmla="*/ 2717 w 4280"/>
                <a:gd name="T49" fmla="*/ 291 h 4280"/>
                <a:gd name="T50" fmla="*/ 3617 w 4280"/>
                <a:gd name="T51" fmla="*/ 663 h 4280"/>
                <a:gd name="T52" fmla="*/ 3989 w 4280"/>
                <a:gd name="T53" fmla="*/ 1563 h 4280"/>
                <a:gd name="T54" fmla="*/ 3617 w 4280"/>
                <a:gd name="T55" fmla="*/ 2463 h 4280"/>
                <a:gd name="T56" fmla="*/ 2717 w 4280"/>
                <a:gd name="T57" fmla="*/ 2836 h 4280"/>
                <a:gd name="T58" fmla="*/ 1817 w 4280"/>
                <a:gd name="T59" fmla="*/ 2463 h 4280"/>
                <a:gd name="T60" fmla="*/ 1817 w 4280"/>
                <a:gd name="T61" fmla="*/ 663 h 4280"/>
                <a:gd name="T62" fmla="*/ 2717 w 4280"/>
                <a:gd name="T63" fmla="*/ 291 h 4280"/>
                <a:gd name="T64" fmla="*/ 1036 w 4280"/>
                <a:gd name="T65" fmla="*/ 2894 h 4280"/>
                <a:gd name="T66" fmla="*/ 1036 w 4280"/>
                <a:gd name="T67" fmla="*/ 3244 h 4280"/>
                <a:gd name="T68" fmla="*/ 1386 w 4280"/>
                <a:gd name="T69" fmla="*/ 3244 h 4280"/>
                <a:gd name="T70" fmla="*/ 1386 w 4280"/>
                <a:gd name="T71" fmla="*/ 2894 h 4280"/>
                <a:gd name="T72" fmla="*/ 1036 w 4280"/>
                <a:gd name="T73" fmla="*/ 2894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0" h="4280">
                  <a:moveTo>
                    <a:pt x="50" y="3831"/>
                  </a:moveTo>
                  <a:cubicBezTo>
                    <a:pt x="0" y="3881"/>
                    <a:pt x="4" y="3966"/>
                    <a:pt x="59" y="4021"/>
                  </a:cubicBezTo>
                  <a:lnTo>
                    <a:pt x="259" y="4221"/>
                  </a:lnTo>
                  <a:cubicBezTo>
                    <a:pt x="314" y="4276"/>
                    <a:pt x="399" y="4280"/>
                    <a:pt x="449" y="4230"/>
                  </a:cubicBezTo>
                  <a:lnTo>
                    <a:pt x="1047" y="3632"/>
                  </a:lnTo>
                  <a:cubicBezTo>
                    <a:pt x="1096" y="3583"/>
                    <a:pt x="1092" y="3498"/>
                    <a:pt x="1038" y="3443"/>
                  </a:cubicBezTo>
                  <a:lnTo>
                    <a:pt x="837" y="3242"/>
                  </a:lnTo>
                  <a:cubicBezTo>
                    <a:pt x="782" y="3188"/>
                    <a:pt x="697" y="3184"/>
                    <a:pt x="648" y="3233"/>
                  </a:cubicBezTo>
                  <a:lnTo>
                    <a:pt x="50" y="3831"/>
                  </a:lnTo>
                  <a:close/>
                  <a:moveTo>
                    <a:pt x="2717" y="3126"/>
                  </a:moveTo>
                  <a:cubicBezTo>
                    <a:pt x="3134" y="3126"/>
                    <a:pt x="3527" y="2964"/>
                    <a:pt x="3822" y="2669"/>
                  </a:cubicBezTo>
                  <a:cubicBezTo>
                    <a:pt x="4117" y="2373"/>
                    <a:pt x="4280" y="1981"/>
                    <a:pt x="4280" y="1563"/>
                  </a:cubicBezTo>
                  <a:cubicBezTo>
                    <a:pt x="4280" y="1146"/>
                    <a:pt x="4117" y="753"/>
                    <a:pt x="3822" y="458"/>
                  </a:cubicBezTo>
                  <a:cubicBezTo>
                    <a:pt x="3527" y="163"/>
                    <a:pt x="3134" y="0"/>
                    <a:pt x="2717" y="0"/>
                  </a:cubicBezTo>
                  <a:cubicBezTo>
                    <a:pt x="2299" y="0"/>
                    <a:pt x="1907" y="163"/>
                    <a:pt x="1611" y="458"/>
                  </a:cubicBezTo>
                  <a:cubicBezTo>
                    <a:pt x="1076" y="993"/>
                    <a:pt x="1011" y="1824"/>
                    <a:pt x="1417" y="2431"/>
                  </a:cubicBezTo>
                  <a:cubicBezTo>
                    <a:pt x="1399" y="2438"/>
                    <a:pt x="1383" y="2448"/>
                    <a:pt x="1369" y="2462"/>
                  </a:cubicBezTo>
                  <a:lnTo>
                    <a:pt x="1360" y="2472"/>
                  </a:lnTo>
                  <a:cubicBezTo>
                    <a:pt x="1305" y="2526"/>
                    <a:pt x="1305" y="2615"/>
                    <a:pt x="1360" y="2670"/>
                  </a:cubicBezTo>
                  <a:lnTo>
                    <a:pt x="1610" y="2920"/>
                  </a:lnTo>
                  <a:cubicBezTo>
                    <a:pt x="1665" y="2975"/>
                    <a:pt x="1754" y="2975"/>
                    <a:pt x="1808" y="2920"/>
                  </a:cubicBezTo>
                  <a:lnTo>
                    <a:pt x="1818" y="2911"/>
                  </a:lnTo>
                  <a:cubicBezTo>
                    <a:pt x="1832" y="2897"/>
                    <a:pt x="1842" y="2881"/>
                    <a:pt x="1849" y="2864"/>
                  </a:cubicBezTo>
                  <a:cubicBezTo>
                    <a:pt x="2104" y="3035"/>
                    <a:pt x="2403" y="3126"/>
                    <a:pt x="2717" y="3126"/>
                  </a:cubicBezTo>
                  <a:close/>
                  <a:moveTo>
                    <a:pt x="2717" y="291"/>
                  </a:moveTo>
                  <a:cubicBezTo>
                    <a:pt x="3057" y="291"/>
                    <a:pt x="3376" y="423"/>
                    <a:pt x="3617" y="663"/>
                  </a:cubicBezTo>
                  <a:cubicBezTo>
                    <a:pt x="3857" y="904"/>
                    <a:pt x="3989" y="1223"/>
                    <a:pt x="3989" y="1563"/>
                  </a:cubicBezTo>
                  <a:cubicBezTo>
                    <a:pt x="3989" y="1903"/>
                    <a:pt x="3857" y="2223"/>
                    <a:pt x="3617" y="2463"/>
                  </a:cubicBezTo>
                  <a:cubicBezTo>
                    <a:pt x="3376" y="2703"/>
                    <a:pt x="3057" y="2836"/>
                    <a:pt x="2717" y="2836"/>
                  </a:cubicBezTo>
                  <a:cubicBezTo>
                    <a:pt x="2377" y="2836"/>
                    <a:pt x="2057" y="2703"/>
                    <a:pt x="1817" y="2463"/>
                  </a:cubicBezTo>
                  <a:cubicBezTo>
                    <a:pt x="1321" y="1967"/>
                    <a:pt x="1321" y="1160"/>
                    <a:pt x="1817" y="663"/>
                  </a:cubicBezTo>
                  <a:cubicBezTo>
                    <a:pt x="2057" y="423"/>
                    <a:pt x="2377" y="291"/>
                    <a:pt x="2717" y="291"/>
                  </a:cubicBezTo>
                  <a:close/>
                  <a:moveTo>
                    <a:pt x="1036" y="2894"/>
                  </a:moveTo>
                  <a:cubicBezTo>
                    <a:pt x="940" y="2991"/>
                    <a:pt x="940" y="3147"/>
                    <a:pt x="1036" y="3244"/>
                  </a:cubicBezTo>
                  <a:cubicBezTo>
                    <a:pt x="1133" y="3340"/>
                    <a:pt x="1289" y="3340"/>
                    <a:pt x="1386" y="3244"/>
                  </a:cubicBezTo>
                  <a:cubicBezTo>
                    <a:pt x="1482" y="3147"/>
                    <a:pt x="1482" y="2991"/>
                    <a:pt x="1386" y="2894"/>
                  </a:cubicBezTo>
                  <a:cubicBezTo>
                    <a:pt x="1289" y="2798"/>
                    <a:pt x="1133" y="2798"/>
                    <a:pt x="1036" y="2894"/>
                  </a:cubicBezTo>
                  <a:close/>
                </a:path>
              </a:pathLst>
            </a:cu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3" name="Freeform 26"/>
            <p:cNvSpPr>
              <a:spLocks noEditPoints="1"/>
            </p:cNvSpPr>
            <p:nvPr/>
          </p:nvSpPr>
          <p:spPr bwMode="auto">
            <a:xfrm>
              <a:off x="1701375" y="4457942"/>
              <a:ext cx="1632150" cy="1515569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49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49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49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49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49"/>
                            </p:stCondLst>
                            <p:childTnLst>
                              <p:par>
                                <p:cTn id="4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49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49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464790" y="3335463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1" dirty="0" smtClean="0">
                <a:solidFill>
                  <a:srgbClr val="005CA7"/>
                </a:solidFill>
              </a:rPr>
              <a:t>社团介绍</a:t>
            </a:r>
            <a:endParaRPr lang="zh-CN" altLang="en-US" sz="6000" b="1" dirty="0">
              <a:solidFill>
                <a:srgbClr val="005CA7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09541" y="4351122"/>
            <a:ext cx="1772920" cy="41656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Team History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924800" y="3727786"/>
            <a:ext cx="4356099" cy="348914"/>
            <a:chOff x="743958" y="3475975"/>
            <a:chExt cx="753417" cy="0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>
            <a:off x="-114300" y="3721751"/>
            <a:ext cx="4381500" cy="329549"/>
            <a:chOff x="743958" y="3475975"/>
            <a:chExt cx="753417" cy="0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409724" y="1691483"/>
            <a:ext cx="1372552" cy="1243875"/>
            <a:chOff x="5500688" y="1608138"/>
            <a:chExt cx="508000" cy="46037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500688" y="1608138"/>
              <a:ext cx="508000" cy="460375"/>
            </a:xfrm>
            <a:custGeom>
              <a:avLst/>
              <a:gdLst>
                <a:gd name="T0" fmla="*/ 115 w 133"/>
                <a:gd name="T1" fmla="*/ 36 h 120"/>
                <a:gd name="T2" fmla="*/ 67 w 133"/>
                <a:gd name="T3" fmla="*/ 1 h 120"/>
                <a:gd name="T4" fmla="*/ 47 w 133"/>
                <a:gd name="T5" fmla="*/ 2 h 120"/>
                <a:gd name="T6" fmla="*/ 4 w 133"/>
                <a:gd name="T7" fmla="*/ 39 h 120"/>
                <a:gd name="T8" fmla="*/ 24 w 133"/>
                <a:gd name="T9" fmla="*/ 108 h 120"/>
                <a:gd name="T10" fmla="*/ 60 w 133"/>
                <a:gd name="T11" fmla="*/ 120 h 120"/>
                <a:gd name="T12" fmla="*/ 93 w 133"/>
                <a:gd name="T13" fmla="*/ 110 h 120"/>
                <a:gd name="T14" fmla="*/ 42 w 133"/>
                <a:gd name="T15" fmla="*/ 9 h 120"/>
                <a:gd name="T16" fmla="*/ 38 w 133"/>
                <a:gd name="T17" fmla="*/ 14 h 120"/>
                <a:gd name="T18" fmla="*/ 33 w 133"/>
                <a:gd name="T19" fmla="*/ 16 h 120"/>
                <a:gd name="T20" fmla="*/ 33 w 133"/>
                <a:gd name="T21" fmla="*/ 24 h 120"/>
                <a:gd name="T22" fmla="*/ 9 w 133"/>
                <a:gd name="T23" fmla="*/ 36 h 120"/>
                <a:gd name="T24" fmla="*/ 25 w 133"/>
                <a:gd name="T25" fmla="*/ 48 h 120"/>
                <a:gd name="T26" fmla="*/ 4 w 133"/>
                <a:gd name="T27" fmla="*/ 63 h 120"/>
                <a:gd name="T28" fmla="*/ 25 w 133"/>
                <a:gd name="T29" fmla="*/ 76 h 120"/>
                <a:gd name="T30" fmla="*/ 28 w 133"/>
                <a:gd name="T31" fmla="*/ 106 h 120"/>
                <a:gd name="T32" fmla="*/ 32 w 133"/>
                <a:gd name="T33" fmla="*/ 96 h 120"/>
                <a:gd name="T34" fmla="*/ 35 w 133"/>
                <a:gd name="T35" fmla="*/ 104 h 120"/>
                <a:gd name="T36" fmla="*/ 38 w 133"/>
                <a:gd name="T37" fmla="*/ 107 h 120"/>
                <a:gd name="T38" fmla="*/ 42 w 133"/>
                <a:gd name="T39" fmla="*/ 112 h 120"/>
                <a:gd name="T40" fmla="*/ 48 w 133"/>
                <a:gd name="T41" fmla="*/ 114 h 120"/>
                <a:gd name="T42" fmla="*/ 42 w 133"/>
                <a:gd name="T43" fmla="*/ 107 h 120"/>
                <a:gd name="T44" fmla="*/ 51 w 133"/>
                <a:gd name="T45" fmla="*/ 100 h 120"/>
                <a:gd name="T46" fmla="*/ 38 w 133"/>
                <a:gd name="T47" fmla="*/ 101 h 120"/>
                <a:gd name="T48" fmla="*/ 32 w 133"/>
                <a:gd name="T49" fmla="*/ 87 h 120"/>
                <a:gd name="T50" fmla="*/ 29 w 133"/>
                <a:gd name="T51" fmla="*/ 76 h 120"/>
                <a:gd name="T52" fmla="*/ 58 w 133"/>
                <a:gd name="T53" fmla="*/ 63 h 120"/>
                <a:gd name="T54" fmla="*/ 28 w 133"/>
                <a:gd name="T55" fmla="*/ 49 h 120"/>
                <a:gd name="T56" fmla="*/ 58 w 133"/>
                <a:gd name="T57" fmla="*/ 36 h 120"/>
                <a:gd name="T58" fmla="*/ 36 w 133"/>
                <a:gd name="T59" fmla="*/ 25 h 120"/>
                <a:gd name="T60" fmla="*/ 47 w 133"/>
                <a:gd name="T61" fmla="*/ 21 h 120"/>
                <a:gd name="T62" fmla="*/ 58 w 133"/>
                <a:gd name="T63" fmla="*/ 19 h 120"/>
                <a:gd name="T64" fmla="*/ 44 w 133"/>
                <a:gd name="T65" fmla="*/ 17 h 120"/>
                <a:gd name="T66" fmla="*/ 44 w 133"/>
                <a:gd name="T67" fmla="*/ 11 h 120"/>
                <a:gd name="T68" fmla="*/ 48 w 133"/>
                <a:gd name="T69" fmla="*/ 7 h 120"/>
                <a:gd name="T70" fmla="*/ 92 w 133"/>
                <a:gd name="T71" fmla="*/ 36 h 120"/>
                <a:gd name="T72" fmla="*/ 86 w 133"/>
                <a:gd name="T73" fmla="*/ 23 h 120"/>
                <a:gd name="T74" fmla="*/ 87 w 133"/>
                <a:gd name="T75" fmla="*/ 16 h 120"/>
                <a:gd name="T76" fmla="*/ 80 w 133"/>
                <a:gd name="T77" fmla="*/ 12 h 120"/>
                <a:gd name="T78" fmla="*/ 76 w 133"/>
                <a:gd name="T79" fmla="*/ 6 h 120"/>
                <a:gd name="T80" fmla="*/ 75 w 133"/>
                <a:gd name="T81" fmla="*/ 12 h 120"/>
                <a:gd name="T82" fmla="*/ 74 w 133"/>
                <a:gd name="T83" fmla="*/ 17 h 120"/>
                <a:gd name="T84" fmla="*/ 62 w 133"/>
                <a:gd name="T85" fmla="*/ 19 h 120"/>
                <a:gd name="T86" fmla="*/ 71 w 133"/>
                <a:gd name="T87" fmla="*/ 21 h 120"/>
                <a:gd name="T88" fmla="*/ 82 w 133"/>
                <a:gd name="T89" fmla="*/ 23 h 120"/>
                <a:gd name="T90" fmla="*/ 88 w 133"/>
                <a:gd name="T91" fmla="*/ 36 h 120"/>
                <a:gd name="T92" fmla="*/ 62 w 133"/>
                <a:gd name="T93" fmla="*/ 60 h 120"/>
                <a:gd name="T94" fmla="*/ 84 w 133"/>
                <a:gd name="T95" fmla="*/ 93 h 120"/>
                <a:gd name="T96" fmla="*/ 76 w 133"/>
                <a:gd name="T97" fmla="*/ 101 h 120"/>
                <a:gd name="T98" fmla="*/ 62 w 133"/>
                <a:gd name="T99" fmla="*/ 100 h 120"/>
                <a:gd name="T100" fmla="*/ 72 w 133"/>
                <a:gd name="T101" fmla="*/ 113 h 120"/>
                <a:gd name="T102" fmla="*/ 70 w 133"/>
                <a:gd name="T103" fmla="*/ 104 h 120"/>
                <a:gd name="T104" fmla="*/ 76 w 133"/>
                <a:gd name="T105" fmla="*/ 107 h 120"/>
                <a:gd name="T106" fmla="*/ 79 w 133"/>
                <a:gd name="T107" fmla="*/ 109 h 120"/>
                <a:gd name="T108" fmla="*/ 90 w 133"/>
                <a:gd name="T109" fmla="*/ 106 h 120"/>
                <a:gd name="T110" fmla="*/ 84 w 133"/>
                <a:gd name="T111" fmla="*/ 100 h 120"/>
                <a:gd name="T112" fmla="*/ 110 w 133"/>
                <a:gd name="T113" fmla="*/ 82 h 120"/>
                <a:gd name="T114" fmla="*/ 79 w 133"/>
                <a:gd name="T115" fmla="*/ 85 h 120"/>
                <a:gd name="T116" fmla="*/ 112 w 133"/>
                <a:gd name="T117" fmla="*/ 60 h 120"/>
                <a:gd name="T118" fmla="*/ 93 w 133"/>
                <a:gd name="T119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120">
                  <a:moveTo>
                    <a:pt x="117" y="83"/>
                  </a:moveTo>
                  <a:cubicBezTo>
                    <a:pt x="116" y="83"/>
                    <a:pt x="116" y="82"/>
                    <a:pt x="116" y="82"/>
                  </a:cubicBezTo>
                  <a:cubicBezTo>
                    <a:pt x="118" y="76"/>
                    <a:pt x="120" y="70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3"/>
                    <a:pt x="119" y="46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26"/>
                    <a:pt x="104" y="18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86" y="6"/>
                    <a:pt x="79" y="3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4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5" y="0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3"/>
                    <a:pt x="34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6" y="18"/>
                    <a:pt x="10" y="2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6"/>
                    <a:pt x="0" y="53"/>
                    <a:pt x="0" y="60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70"/>
                    <a:pt x="2" y="77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1" y="95"/>
                    <a:pt x="17" y="102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3" y="114"/>
                    <a:pt x="40" y="117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5" y="120"/>
                    <a:pt x="57" y="120"/>
                    <a:pt x="58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3" y="120"/>
                    <a:pt x="65" y="120"/>
                    <a:pt x="66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9" y="117"/>
                    <a:pt x="86" y="115"/>
                    <a:pt x="92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1" y="104"/>
                    <a:pt x="106" y="99"/>
                    <a:pt x="110" y="94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9"/>
                    <a:pt x="128" y="109"/>
                    <a:pt x="131" y="106"/>
                  </a:cubicBezTo>
                  <a:cubicBezTo>
                    <a:pt x="133" y="104"/>
                    <a:pt x="133" y="100"/>
                    <a:pt x="131" y="98"/>
                  </a:cubicBezTo>
                  <a:lnTo>
                    <a:pt x="117" y="83"/>
                  </a:lnTo>
                  <a:close/>
                  <a:moveTo>
                    <a:pt x="44" y="6"/>
                  </a:moveTo>
                  <a:cubicBezTo>
                    <a:pt x="43" y="7"/>
                    <a:pt x="43" y="7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ubicBezTo>
                    <a:pt x="42" y="9"/>
                    <a:pt x="42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9" y="12"/>
                    <a:pt x="39" y="12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6" y="14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5" y="9"/>
                    <a:pt x="39" y="7"/>
                    <a:pt x="44" y="6"/>
                  </a:cubicBezTo>
                  <a:close/>
                  <a:moveTo>
                    <a:pt x="28" y="14"/>
                  </a:moveTo>
                  <a:cubicBezTo>
                    <a:pt x="28" y="14"/>
                    <a:pt x="29" y="14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7"/>
                    <a:pt x="35" y="17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5" y="19"/>
                    <a:pt x="35" y="19"/>
                  </a:cubicBezTo>
                  <a:cubicBezTo>
                    <a:pt x="35" y="19"/>
                    <a:pt x="35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4"/>
                  </a:cubicBezTo>
                  <a:cubicBezTo>
                    <a:pt x="32" y="24"/>
                    <a:pt x="32" y="25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7"/>
                    <a:pt x="31" y="28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0"/>
                    <a:pt x="30" y="30"/>
                    <a:pt x="29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4"/>
                  </a:cubicBezTo>
                  <a:cubicBezTo>
                    <a:pt x="28" y="34"/>
                    <a:pt x="28" y="34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27"/>
                    <a:pt x="20" y="19"/>
                    <a:pt x="28" y="14"/>
                  </a:cubicBezTo>
                  <a:close/>
                  <a:moveTo>
                    <a:pt x="8" y="39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40"/>
                    <a:pt x="26" y="40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7"/>
                    <a:pt x="25" y="48"/>
                    <a:pt x="25" y="48"/>
                  </a:cubicBezTo>
                  <a:cubicBezTo>
                    <a:pt x="25" y="48"/>
                    <a:pt x="25" y="49"/>
                    <a:pt x="24" y="49"/>
                  </a:cubicBezTo>
                  <a:cubicBezTo>
                    <a:pt x="24" y="50"/>
                    <a:pt x="24" y="50"/>
                    <a:pt x="24" y="51"/>
                  </a:cubicBezTo>
                  <a:cubicBezTo>
                    <a:pt x="24" y="51"/>
                    <a:pt x="24" y="52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4" y="55"/>
                    <a:pt x="24" y="56"/>
                  </a:cubicBezTo>
                  <a:cubicBezTo>
                    <a:pt x="24" y="56"/>
                    <a:pt x="24" y="57"/>
                    <a:pt x="24" y="58"/>
                  </a:cubicBezTo>
                  <a:cubicBezTo>
                    <a:pt x="24" y="58"/>
                    <a:pt x="24" y="58"/>
                    <a:pt x="24" y="59"/>
                  </a:cubicBezTo>
                  <a:cubicBezTo>
                    <a:pt x="24" y="59"/>
                    <a:pt x="24" y="60"/>
                    <a:pt x="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3"/>
                    <a:pt x="5" y="46"/>
                    <a:pt x="8" y="39"/>
                  </a:cubicBezTo>
                  <a:close/>
                  <a:moveTo>
                    <a:pt x="4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4" y="66"/>
                    <a:pt x="24" y="67"/>
                  </a:cubicBezTo>
                  <a:cubicBezTo>
                    <a:pt x="24" y="67"/>
                    <a:pt x="24" y="68"/>
                    <a:pt x="24" y="68"/>
                  </a:cubicBezTo>
                  <a:cubicBezTo>
                    <a:pt x="24" y="69"/>
                    <a:pt x="24" y="69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2"/>
                    <a:pt x="24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5"/>
                    <a:pt x="25" y="75"/>
                    <a:pt x="25" y="76"/>
                  </a:cubicBezTo>
                  <a:cubicBezTo>
                    <a:pt x="25" y="76"/>
                    <a:pt x="25" y="77"/>
                    <a:pt x="25" y="77"/>
                  </a:cubicBezTo>
                  <a:cubicBezTo>
                    <a:pt x="25" y="78"/>
                    <a:pt x="26" y="78"/>
                    <a:pt x="26" y="79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6" y="80"/>
                    <a:pt x="26" y="81"/>
                    <a:pt x="26" y="81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6" y="77"/>
                    <a:pt x="4" y="70"/>
                    <a:pt x="4" y="63"/>
                  </a:cubicBezTo>
                  <a:close/>
                  <a:moveTo>
                    <a:pt x="29" y="106"/>
                  </a:moveTo>
                  <a:cubicBezTo>
                    <a:pt x="29" y="106"/>
                    <a:pt x="28" y="106"/>
                    <a:pt x="28" y="106"/>
                  </a:cubicBezTo>
                  <a:cubicBezTo>
                    <a:pt x="20" y="101"/>
                    <a:pt x="14" y="94"/>
                    <a:pt x="10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7"/>
                    <a:pt x="28" y="88"/>
                    <a:pt x="28" y="88"/>
                  </a:cubicBezTo>
                  <a:cubicBezTo>
                    <a:pt x="29" y="89"/>
                    <a:pt x="29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91"/>
                    <a:pt x="30" y="92"/>
                    <a:pt x="30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1" y="94"/>
                    <a:pt x="31" y="94"/>
                    <a:pt x="31" y="95"/>
                  </a:cubicBezTo>
                  <a:cubicBezTo>
                    <a:pt x="32" y="95"/>
                    <a:pt x="32" y="96"/>
                    <a:pt x="32" y="96"/>
                  </a:cubicBezTo>
                  <a:cubicBezTo>
                    <a:pt x="32" y="96"/>
                    <a:pt x="32" y="97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9"/>
                    <a:pt x="34" y="99"/>
                    <a:pt x="34" y="100"/>
                  </a:cubicBezTo>
                  <a:cubicBezTo>
                    <a:pt x="34" y="100"/>
                    <a:pt x="34" y="100"/>
                    <a:pt x="34" y="101"/>
                  </a:cubicBezTo>
                  <a:cubicBezTo>
                    <a:pt x="35" y="101"/>
                    <a:pt x="35" y="102"/>
                    <a:pt x="35" y="102"/>
                  </a:cubicBezTo>
                  <a:cubicBezTo>
                    <a:pt x="35" y="103"/>
                    <a:pt x="35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5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4"/>
                    <a:pt x="33" y="104"/>
                    <a:pt x="33" y="104"/>
                  </a:cubicBezTo>
                  <a:cubicBezTo>
                    <a:pt x="33" y="104"/>
                    <a:pt x="32" y="104"/>
                    <a:pt x="32" y="105"/>
                  </a:cubicBezTo>
                  <a:cubicBezTo>
                    <a:pt x="31" y="105"/>
                    <a:pt x="30" y="105"/>
                    <a:pt x="30" y="106"/>
                  </a:cubicBezTo>
                  <a:cubicBezTo>
                    <a:pt x="30" y="106"/>
                    <a:pt x="30" y="106"/>
                    <a:pt x="29" y="106"/>
                  </a:cubicBezTo>
                  <a:close/>
                  <a:moveTo>
                    <a:pt x="31" y="109"/>
                  </a:moveTo>
                  <a:cubicBezTo>
                    <a:pt x="32" y="108"/>
                    <a:pt x="32" y="108"/>
                    <a:pt x="32" y="108"/>
                  </a:cubicBezTo>
                  <a:cubicBezTo>
                    <a:pt x="33" y="108"/>
                    <a:pt x="33" y="108"/>
                    <a:pt x="34" y="108"/>
                  </a:cubicBezTo>
                  <a:cubicBezTo>
                    <a:pt x="34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7" y="107"/>
                  </a:cubicBezTo>
                  <a:cubicBezTo>
                    <a:pt x="37" y="106"/>
                    <a:pt x="37" y="106"/>
                    <a:pt x="38" y="10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9"/>
                  </a:cubicBezTo>
                  <a:cubicBezTo>
                    <a:pt x="39" y="109"/>
                    <a:pt x="39" y="109"/>
                    <a:pt x="40" y="109"/>
                  </a:cubicBezTo>
                  <a:cubicBezTo>
                    <a:pt x="40" y="109"/>
                    <a:pt x="40" y="109"/>
                    <a:pt x="40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10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2"/>
                  </a:cubicBezTo>
                  <a:cubicBezTo>
                    <a:pt x="41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113"/>
                    <a:pt x="43" y="113"/>
                    <a:pt x="43" y="113"/>
                  </a:cubicBezTo>
                  <a:cubicBezTo>
                    <a:pt x="43" y="113"/>
                    <a:pt x="43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39" y="113"/>
                    <a:pt x="35" y="111"/>
                    <a:pt x="31" y="109"/>
                  </a:cubicBezTo>
                  <a:close/>
                  <a:moveTo>
                    <a:pt x="58" y="116"/>
                  </a:moveTo>
                  <a:cubicBezTo>
                    <a:pt x="55" y="116"/>
                    <a:pt x="52" y="116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9" y="115"/>
                    <a:pt x="49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7" y="114"/>
                    <a:pt x="47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1"/>
                    <a:pt x="46" y="111"/>
                  </a:cubicBezTo>
                  <a:cubicBezTo>
                    <a:pt x="45" y="111"/>
                    <a:pt x="45" y="111"/>
                    <a:pt x="45" y="110"/>
                  </a:cubicBezTo>
                  <a:cubicBezTo>
                    <a:pt x="45" y="110"/>
                    <a:pt x="45" y="110"/>
                    <a:pt x="44" y="110"/>
                  </a:cubicBezTo>
                  <a:cubicBezTo>
                    <a:pt x="44" y="110"/>
                    <a:pt x="44" y="109"/>
                    <a:pt x="44" y="109"/>
                  </a:cubicBezTo>
                  <a:cubicBezTo>
                    <a:pt x="44" y="109"/>
                    <a:pt x="44" y="109"/>
                    <a:pt x="43" y="109"/>
                  </a:cubicBezTo>
                  <a:cubicBezTo>
                    <a:pt x="43" y="108"/>
                    <a:pt x="43" y="108"/>
                    <a:pt x="43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6"/>
                    <a:pt x="42" y="106"/>
                    <a:pt x="41" y="106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7" y="104"/>
                    <a:pt x="53" y="103"/>
                    <a:pt x="58" y="103"/>
                  </a:cubicBezTo>
                  <a:lnTo>
                    <a:pt x="58" y="116"/>
                  </a:lnTo>
                  <a:close/>
                  <a:moveTo>
                    <a:pt x="58" y="100"/>
                  </a:moveTo>
                  <a:cubicBezTo>
                    <a:pt x="58" y="100"/>
                    <a:pt x="58" y="100"/>
                    <a:pt x="57" y="100"/>
                  </a:cubicBezTo>
                  <a:cubicBezTo>
                    <a:pt x="57" y="100"/>
                    <a:pt x="57" y="100"/>
                    <a:pt x="56" y="100"/>
                  </a:cubicBezTo>
                  <a:cubicBezTo>
                    <a:pt x="56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3" y="100"/>
                    <a:pt x="53" y="100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cubicBezTo>
                    <a:pt x="50" y="100"/>
                    <a:pt x="50" y="100"/>
                    <a:pt x="49" y="100"/>
                  </a:cubicBezTo>
                  <a:cubicBezTo>
                    <a:pt x="49" y="100"/>
                    <a:pt x="48" y="100"/>
                    <a:pt x="48" y="100"/>
                  </a:cubicBezTo>
                  <a:cubicBezTo>
                    <a:pt x="48" y="101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1"/>
                  </a:cubicBezTo>
                  <a:cubicBezTo>
                    <a:pt x="45" y="101"/>
                    <a:pt x="44" y="101"/>
                    <a:pt x="44" y="101"/>
                  </a:cubicBezTo>
                  <a:cubicBezTo>
                    <a:pt x="43" y="101"/>
                    <a:pt x="43" y="101"/>
                    <a:pt x="43" y="102"/>
                  </a:cubicBezTo>
                  <a:cubicBezTo>
                    <a:pt x="42" y="102"/>
                    <a:pt x="42" y="102"/>
                    <a:pt x="41" y="102"/>
                  </a:cubicBezTo>
                  <a:cubicBezTo>
                    <a:pt x="41" y="102"/>
                    <a:pt x="40" y="102"/>
                    <a:pt x="40" y="102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39" y="102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8"/>
                    <a:pt x="36" y="97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5" y="95"/>
                    <a:pt x="35" y="95"/>
                    <a:pt x="35" y="94"/>
                  </a:cubicBezTo>
                  <a:cubicBezTo>
                    <a:pt x="35" y="94"/>
                    <a:pt x="35" y="94"/>
                    <a:pt x="34" y="93"/>
                  </a:cubicBezTo>
                  <a:cubicBezTo>
                    <a:pt x="34" y="93"/>
                    <a:pt x="34" y="92"/>
                    <a:pt x="34" y="92"/>
                  </a:cubicBezTo>
                  <a:cubicBezTo>
                    <a:pt x="34" y="92"/>
                    <a:pt x="33" y="91"/>
                    <a:pt x="33" y="91"/>
                  </a:cubicBezTo>
                  <a:cubicBezTo>
                    <a:pt x="33" y="91"/>
                    <a:pt x="33" y="90"/>
                    <a:pt x="33" y="90"/>
                  </a:cubicBezTo>
                  <a:cubicBezTo>
                    <a:pt x="33" y="89"/>
                    <a:pt x="33" y="89"/>
                    <a:pt x="32" y="89"/>
                  </a:cubicBezTo>
                  <a:cubicBezTo>
                    <a:pt x="32" y="88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58" y="86"/>
                    <a:pt x="58" y="86"/>
                    <a:pt x="58" y="86"/>
                  </a:cubicBezTo>
                  <a:lnTo>
                    <a:pt x="58" y="100"/>
                  </a:lnTo>
                  <a:close/>
                  <a:moveTo>
                    <a:pt x="58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30" y="80"/>
                    <a:pt x="29" y="80"/>
                    <a:pt x="29" y="79"/>
                  </a:cubicBezTo>
                  <a:cubicBezTo>
                    <a:pt x="29" y="79"/>
                    <a:pt x="29" y="79"/>
                    <a:pt x="29" y="78"/>
                  </a:cubicBezTo>
                  <a:cubicBezTo>
                    <a:pt x="29" y="78"/>
                    <a:pt x="29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4"/>
                    <a:pt x="28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8" y="72"/>
                    <a:pt x="28" y="71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7" y="68"/>
                    <a:pt x="27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5"/>
                    <a:pt x="27" y="64"/>
                    <a:pt x="27" y="64"/>
                  </a:cubicBezTo>
                  <a:cubicBezTo>
                    <a:pt x="27" y="64"/>
                    <a:pt x="27" y="64"/>
                    <a:pt x="2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83"/>
                  </a:lnTo>
                  <a:close/>
                  <a:moveTo>
                    <a:pt x="58" y="60"/>
                  </a:move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7" y="56"/>
                    <a:pt x="27" y="55"/>
                    <a:pt x="27" y="55"/>
                  </a:cubicBezTo>
                  <a:cubicBezTo>
                    <a:pt x="27" y="54"/>
                    <a:pt x="27" y="54"/>
                    <a:pt x="27" y="53"/>
                  </a:cubicBezTo>
                  <a:cubicBezTo>
                    <a:pt x="28" y="53"/>
                    <a:pt x="28" y="53"/>
                    <a:pt x="28" y="52"/>
                  </a:cubicBezTo>
                  <a:cubicBezTo>
                    <a:pt x="28" y="51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4"/>
                  </a:cubicBezTo>
                  <a:cubicBezTo>
                    <a:pt x="29" y="44"/>
                    <a:pt x="29" y="43"/>
                    <a:pt x="29" y="43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0"/>
                    <a:pt x="30" y="40"/>
                  </a:cubicBezTo>
                  <a:cubicBezTo>
                    <a:pt x="30" y="40"/>
                    <a:pt x="30" y="39"/>
                    <a:pt x="30" y="39"/>
                  </a:cubicBezTo>
                  <a:cubicBezTo>
                    <a:pt x="58" y="39"/>
                    <a:pt x="58" y="39"/>
                    <a:pt x="58" y="39"/>
                  </a:cubicBezTo>
                  <a:lnTo>
                    <a:pt x="58" y="60"/>
                  </a:lnTo>
                  <a:close/>
                  <a:moveTo>
                    <a:pt x="58" y="22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4"/>
                    <a:pt x="32" y="34"/>
                    <a:pt x="32" y="33"/>
                  </a:cubicBezTo>
                  <a:cubicBezTo>
                    <a:pt x="32" y="33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0"/>
                    <a:pt x="34" y="30"/>
                    <a:pt x="34" y="30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3" y="20"/>
                    <a:pt x="44" y="20"/>
                    <a:pt x="44" y="20"/>
                  </a:cubicBezTo>
                  <a:cubicBezTo>
                    <a:pt x="45" y="20"/>
                    <a:pt x="45" y="20"/>
                    <a:pt x="46" y="21"/>
                  </a:cubicBezTo>
                  <a:cubicBezTo>
                    <a:pt x="46" y="21"/>
                    <a:pt x="46" y="21"/>
                    <a:pt x="47" y="21"/>
                  </a:cubicBezTo>
                  <a:cubicBezTo>
                    <a:pt x="47" y="21"/>
                    <a:pt x="48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lose/>
                  <a:moveTo>
                    <a:pt x="58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9"/>
                    <a:pt x="53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8"/>
                    <a:pt x="51" y="18"/>
                    <a:pt x="50" y="18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8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6"/>
                    <a:pt x="43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5" y="11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2" y="4"/>
                    <a:pt x="55" y="4"/>
                    <a:pt x="58" y="4"/>
                  </a:cubicBezTo>
                  <a:lnTo>
                    <a:pt x="58" y="19"/>
                  </a:lnTo>
                  <a:close/>
                  <a:moveTo>
                    <a:pt x="90" y="15"/>
                  </a:moveTo>
                  <a:cubicBezTo>
                    <a:pt x="91" y="14"/>
                    <a:pt x="91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100" y="19"/>
                    <a:pt x="107" y="27"/>
                    <a:pt x="11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34"/>
                    <a:pt x="92" y="34"/>
                    <a:pt x="91" y="34"/>
                  </a:cubicBezTo>
                  <a:cubicBezTo>
                    <a:pt x="91" y="33"/>
                    <a:pt x="91" y="33"/>
                    <a:pt x="91" y="32"/>
                  </a:cubicBezTo>
                  <a:cubicBezTo>
                    <a:pt x="91" y="32"/>
                    <a:pt x="90" y="32"/>
                    <a:pt x="90" y="31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9" y="29"/>
                    <a:pt x="89" y="28"/>
                  </a:cubicBezTo>
                  <a:cubicBezTo>
                    <a:pt x="89" y="28"/>
                    <a:pt x="88" y="27"/>
                    <a:pt x="88" y="27"/>
                  </a:cubicBezTo>
                  <a:cubicBezTo>
                    <a:pt x="88" y="26"/>
                    <a:pt x="88" y="26"/>
                    <a:pt x="88" y="25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5" y="21"/>
                    <a:pt x="85" y="21"/>
                    <a:pt x="85" y="20"/>
                  </a:cubicBezTo>
                  <a:cubicBezTo>
                    <a:pt x="85" y="20"/>
                    <a:pt x="84" y="20"/>
                    <a:pt x="84" y="19"/>
                  </a:cubicBezTo>
                  <a:cubicBezTo>
                    <a:pt x="84" y="19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4" y="17"/>
                    <a:pt x="84" y="17"/>
                  </a:cubicBezTo>
                  <a:cubicBezTo>
                    <a:pt x="84" y="17"/>
                    <a:pt x="84" y="17"/>
                    <a:pt x="85" y="17"/>
                  </a:cubicBezTo>
                  <a:cubicBezTo>
                    <a:pt x="85" y="17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9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lose/>
                  <a:moveTo>
                    <a:pt x="89" y="11"/>
                  </a:moveTo>
                  <a:cubicBezTo>
                    <a:pt x="89" y="11"/>
                    <a:pt x="89" y="12"/>
                    <a:pt x="89" y="12"/>
                  </a:cubicBezTo>
                  <a:cubicBezTo>
                    <a:pt x="89" y="12"/>
                    <a:pt x="88" y="12"/>
                    <a:pt x="88" y="12"/>
                  </a:cubicBezTo>
                  <a:cubicBezTo>
                    <a:pt x="88" y="12"/>
                    <a:pt x="87" y="12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4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4"/>
                    <a:pt x="82" y="14"/>
                    <a:pt x="81" y="15"/>
                  </a:cubicBezTo>
                  <a:cubicBezTo>
                    <a:pt x="81" y="14"/>
                    <a:pt x="80" y="13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9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0" y="7"/>
                    <a:pt x="85" y="9"/>
                    <a:pt x="89" y="11"/>
                  </a:cubicBezTo>
                  <a:close/>
                  <a:moveTo>
                    <a:pt x="62" y="4"/>
                  </a:moveTo>
                  <a:cubicBezTo>
                    <a:pt x="65" y="4"/>
                    <a:pt x="67" y="4"/>
                    <a:pt x="70" y="5"/>
                  </a:cubicBezTo>
                  <a:cubicBezTo>
                    <a:pt x="71" y="6"/>
                    <a:pt x="72" y="7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5" y="17"/>
                  </a:cubicBezTo>
                  <a:cubicBezTo>
                    <a:pt x="75" y="17"/>
                    <a:pt x="75" y="17"/>
                    <a:pt x="74" y="17"/>
                  </a:cubicBezTo>
                  <a:cubicBezTo>
                    <a:pt x="74" y="17"/>
                    <a:pt x="73" y="17"/>
                    <a:pt x="73" y="17"/>
                  </a:cubicBezTo>
                  <a:cubicBezTo>
                    <a:pt x="73" y="17"/>
                    <a:pt x="72" y="17"/>
                    <a:pt x="72" y="17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9" y="18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19"/>
                    <a:pt x="63" y="19"/>
                    <a:pt x="63" y="19"/>
                  </a:cubicBezTo>
                  <a:cubicBezTo>
                    <a:pt x="63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lnTo>
                    <a:pt x="62" y="4"/>
                  </a:lnTo>
                  <a:close/>
                  <a:moveTo>
                    <a:pt x="62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2"/>
                    <a:pt x="64" y="22"/>
                    <a:pt x="65" y="22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2"/>
                    <a:pt x="67" y="22"/>
                    <a:pt x="67" y="22"/>
                  </a:cubicBezTo>
                  <a:cubicBezTo>
                    <a:pt x="67" y="22"/>
                    <a:pt x="68" y="22"/>
                    <a:pt x="68" y="22"/>
                  </a:cubicBezTo>
                  <a:cubicBezTo>
                    <a:pt x="69" y="22"/>
                    <a:pt x="69" y="21"/>
                    <a:pt x="70" y="21"/>
                  </a:cubicBezTo>
                  <a:cubicBezTo>
                    <a:pt x="70" y="21"/>
                    <a:pt x="70" y="21"/>
                    <a:pt x="71" y="21"/>
                  </a:cubicBezTo>
                  <a:cubicBezTo>
                    <a:pt x="71" y="21"/>
                    <a:pt x="72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8" y="20"/>
                    <a:pt x="78" y="19"/>
                  </a:cubicBezTo>
                  <a:cubicBezTo>
                    <a:pt x="78" y="19"/>
                    <a:pt x="79" y="19"/>
                    <a:pt x="79" y="19"/>
                  </a:cubicBezTo>
                  <a:cubicBezTo>
                    <a:pt x="79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20"/>
                    <a:pt x="81" y="20"/>
                    <a:pt x="81" y="21"/>
                  </a:cubicBezTo>
                  <a:cubicBezTo>
                    <a:pt x="81" y="21"/>
                    <a:pt x="82" y="21"/>
                    <a:pt x="82" y="22"/>
                  </a:cubicBezTo>
                  <a:cubicBezTo>
                    <a:pt x="82" y="22"/>
                    <a:pt x="82" y="23"/>
                    <a:pt x="82" y="23"/>
                  </a:cubicBezTo>
                  <a:cubicBezTo>
                    <a:pt x="83" y="24"/>
                    <a:pt x="83" y="24"/>
                    <a:pt x="84" y="25"/>
                  </a:cubicBezTo>
                  <a:cubicBezTo>
                    <a:pt x="84" y="25"/>
                    <a:pt x="84" y="26"/>
                    <a:pt x="84" y="26"/>
                  </a:cubicBezTo>
                  <a:cubicBezTo>
                    <a:pt x="84" y="26"/>
                    <a:pt x="84" y="27"/>
                    <a:pt x="85" y="28"/>
                  </a:cubicBezTo>
                  <a:cubicBezTo>
                    <a:pt x="85" y="28"/>
                    <a:pt x="85" y="28"/>
                    <a:pt x="85" y="29"/>
                  </a:cubicBezTo>
                  <a:cubicBezTo>
                    <a:pt x="85" y="29"/>
                    <a:pt x="86" y="29"/>
                    <a:pt x="86" y="30"/>
                  </a:cubicBezTo>
                  <a:cubicBezTo>
                    <a:pt x="86" y="30"/>
                    <a:pt x="86" y="31"/>
                    <a:pt x="86" y="31"/>
                  </a:cubicBezTo>
                  <a:cubicBezTo>
                    <a:pt x="87" y="31"/>
                    <a:pt x="87" y="32"/>
                    <a:pt x="87" y="32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8" y="34"/>
                    <a:pt x="88" y="34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62" y="36"/>
                    <a:pt x="62" y="36"/>
                    <a:pt x="62" y="36"/>
                  </a:cubicBezTo>
                  <a:lnTo>
                    <a:pt x="62" y="22"/>
                  </a:lnTo>
                  <a:close/>
                  <a:moveTo>
                    <a:pt x="62" y="39"/>
                  </a:move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90" y="40"/>
                    <a:pt x="90" y="40"/>
                  </a:cubicBezTo>
                  <a:cubicBezTo>
                    <a:pt x="90" y="41"/>
                    <a:pt x="90" y="41"/>
                    <a:pt x="91" y="41"/>
                  </a:cubicBezTo>
                  <a:cubicBezTo>
                    <a:pt x="91" y="42"/>
                    <a:pt x="91" y="42"/>
                    <a:pt x="91" y="43"/>
                  </a:cubicBezTo>
                  <a:cubicBezTo>
                    <a:pt x="91" y="43"/>
                    <a:pt x="91" y="44"/>
                    <a:pt x="91" y="44"/>
                  </a:cubicBezTo>
                  <a:cubicBezTo>
                    <a:pt x="91" y="45"/>
                    <a:pt x="92" y="45"/>
                    <a:pt x="92" y="45"/>
                  </a:cubicBezTo>
                  <a:cubicBezTo>
                    <a:pt x="82" y="46"/>
                    <a:pt x="74" y="52"/>
                    <a:pt x="71" y="60"/>
                  </a:cubicBezTo>
                  <a:cubicBezTo>
                    <a:pt x="62" y="60"/>
                    <a:pt x="62" y="60"/>
                    <a:pt x="62" y="60"/>
                  </a:cubicBezTo>
                  <a:lnTo>
                    <a:pt x="62" y="39"/>
                  </a:lnTo>
                  <a:close/>
                  <a:moveTo>
                    <a:pt x="62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69" y="65"/>
                    <a:pt x="69" y="68"/>
                    <a:pt x="69" y="70"/>
                  </a:cubicBezTo>
                  <a:cubicBezTo>
                    <a:pt x="69" y="75"/>
                    <a:pt x="70" y="79"/>
                    <a:pt x="73" y="83"/>
                  </a:cubicBezTo>
                  <a:cubicBezTo>
                    <a:pt x="62" y="83"/>
                    <a:pt x="62" y="83"/>
                    <a:pt x="62" y="83"/>
                  </a:cubicBezTo>
                  <a:lnTo>
                    <a:pt x="62" y="63"/>
                  </a:lnTo>
                  <a:close/>
                  <a:moveTo>
                    <a:pt x="62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8" y="89"/>
                    <a:pt x="81" y="91"/>
                    <a:pt x="85" y="93"/>
                  </a:cubicBezTo>
                  <a:cubicBezTo>
                    <a:pt x="85" y="93"/>
                    <a:pt x="85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2" y="97"/>
                    <a:pt x="82" y="98"/>
                    <a:pt x="82" y="98"/>
                  </a:cubicBezTo>
                  <a:cubicBezTo>
                    <a:pt x="81" y="98"/>
                    <a:pt x="81" y="99"/>
                    <a:pt x="81" y="99"/>
                  </a:cubicBezTo>
                  <a:cubicBezTo>
                    <a:pt x="81" y="99"/>
                    <a:pt x="81" y="100"/>
                    <a:pt x="80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79" y="102"/>
                    <a:pt x="79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2"/>
                  </a:cubicBezTo>
                  <a:cubicBezTo>
                    <a:pt x="77" y="102"/>
                    <a:pt x="77" y="102"/>
                    <a:pt x="76" y="101"/>
                  </a:cubicBezTo>
                  <a:cubicBezTo>
                    <a:pt x="76" y="101"/>
                    <a:pt x="75" y="101"/>
                    <a:pt x="75" y="101"/>
                  </a:cubicBezTo>
                  <a:cubicBezTo>
                    <a:pt x="75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1" y="101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69" y="100"/>
                    <a:pt x="68" y="100"/>
                  </a:cubicBezTo>
                  <a:cubicBezTo>
                    <a:pt x="68" y="100"/>
                    <a:pt x="67" y="100"/>
                    <a:pt x="67" y="100"/>
                  </a:cubicBezTo>
                  <a:cubicBezTo>
                    <a:pt x="67" y="100"/>
                    <a:pt x="66" y="100"/>
                    <a:pt x="66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0"/>
                    <a:pt x="64" y="100"/>
                    <a:pt x="63" y="100"/>
                  </a:cubicBezTo>
                  <a:cubicBezTo>
                    <a:pt x="63" y="100"/>
                    <a:pt x="63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62" y="86"/>
                  </a:lnTo>
                  <a:close/>
                  <a:moveTo>
                    <a:pt x="74" y="109"/>
                  </a:moveTo>
                  <a:cubicBezTo>
                    <a:pt x="74" y="109"/>
                    <a:pt x="74" y="110"/>
                    <a:pt x="74" y="110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10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2"/>
                    <a:pt x="73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2"/>
                    <a:pt x="72" y="112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1" y="114"/>
                    <a:pt x="70" y="115"/>
                    <a:pt x="69" y="116"/>
                  </a:cubicBezTo>
                  <a:cubicBezTo>
                    <a:pt x="67" y="116"/>
                    <a:pt x="64" y="116"/>
                    <a:pt x="62" y="116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4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3"/>
                    <a:pt x="66" y="103"/>
                    <a:pt x="67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8" y="104"/>
                    <a:pt x="69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4" y="104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6" y="105"/>
                    <a:pt x="76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9"/>
                    <a:pt x="75" y="109"/>
                  </a:cubicBezTo>
                  <a:cubicBezTo>
                    <a:pt x="75" y="109"/>
                    <a:pt x="75" y="109"/>
                    <a:pt x="74" y="109"/>
                  </a:cubicBezTo>
                  <a:close/>
                  <a:moveTo>
                    <a:pt x="75" y="115"/>
                  </a:moveTo>
                  <a:cubicBezTo>
                    <a:pt x="75" y="114"/>
                    <a:pt x="76" y="113"/>
                    <a:pt x="77" y="112"/>
                  </a:cubicBezTo>
                  <a:cubicBezTo>
                    <a:pt x="77" y="112"/>
                    <a:pt x="77" y="111"/>
                    <a:pt x="77" y="111"/>
                  </a:cubicBezTo>
                  <a:cubicBezTo>
                    <a:pt x="77" y="111"/>
                    <a:pt x="78" y="111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7"/>
                    <a:pt x="80" y="107"/>
                    <a:pt x="81" y="106"/>
                  </a:cubicBezTo>
                  <a:cubicBezTo>
                    <a:pt x="81" y="106"/>
                    <a:pt x="82" y="107"/>
                    <a:pt x="82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4" y="107"/>
                    <a:pt x="84" y="107"/>
                    <a:pt x="85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8" y="109"/>
                    <a:pt x="89" y="109"/>
                  </a:cubicBezTo>
                  <a:cubicBezTo>
                    <a:pt x="84" y="111"/>
                    <a:pt x="80" y="113"/>
                    <a:pt x="75" y="115"/>
                  </a:cubicBezTo>
                  <a:close/>
                  <a:moveTo>
                    <a:pt x="92" y="107"/>
                  </a:move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105"/>
                    <a:pt x="88" y="105"/>
                    <a:pt x="87" y="105"/>
                  </a:cubicBezTo>
                  <a:cubicBezTo>
                    <a:pt x="87" y="105"/>
                    <a:pt x="87" y="104"/>
                    <a:pt x="86" y="104"/>
                  </a:cubicBezTo>
                  <a:cubicBezTo>
                    <a:pt x="86" y="104"/>
                    <a:pt x="85" y="104"/>
                    <a:pt x="84" y="104"/>
                  </a:cubicBezTo>
                  <a:cubicBezTo>
                    <a:pt x="84" y="104"/>
                    <a:pt x="84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2"/>
                    <a:pt x="83" y="102"/>
                  </a:cubicBezTo>
                  <a:cubicBezTo>
                    <a:pt x="84" y="102"/>
                    <a:pt x="84" y="101"/>
                    <a:pt x="84" y="100"/>
                  </a:cubicBezTo>
                  <a:cubicBezTo>
                    <a:pt x="84" y="100"/>
                    <a:pt x="85" y="100"/>
                    <a:pt x="85" y="100"/>
                  </a:cubicBezTo>
                  <a:cubicBezTo>
                    <a:pt x="85" y="99"/>
                    <a:pt x="85" y="99"/>
                    <a:pt x="86" y="98"/>
                  </a:cubicBezTo>
                  <a:cubicBezTo>
                    <a:pt x="86" y="98"/>
                    <a:pt x="86" y="98"/>
                    <a:pt x="86" y="97"/>
                  </a:cubicBezTo>
                  <a:cubicBezTo>
                    <a:pt x="86" y="97"/>
                    <a:pt x="87" y="96"/>
                    <a:pt x="87" y="96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90" y="94"/>
                    <a:pt x="91" y="94"/>
                    <a:pt x="93" y="94"/>
                  </a:cubicBezTo>
                  <a:cubicBezTo>
                    <a:pt x="98" y="94"/>
                    <a:pt x="103" y="93"/>
                    <a:pt x="106" y="90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3" y="97"/>
                    <a:pt x="98" y="103"/>
                    <a:pt x="92" y="107"/>
                  </a:cubicBezTo>
                  <a:close/>
                  <a:moveTo>
                    <a:pt x="110" y="82"/>
                  </a:moveTo>
                  <a:cubicBezTo>
                    <a:pt x="110" y="82"/>
                    <a:pt x="109" y="83"/>
                    <a:pt x="109" y="83"/>
                  </a:cubicBezTo>
                  <a:cubicBezTo>
                    <a:pt x="109" y="83"/>
                    <a:pt x="108" y="83"/>
                    <a:pt x="108" y="84"/>
                  </a:cubicBezTo>
                  <a:cubicBezTo>
                    <a:pt x="108" y="84"/>
                    <a:pt x="108" y="84"/>
                    <a:pt x="107" y="85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2" y="89"/>
                    <a:pt x="98" y="91"/>
                    <a:pt x="93" y="91"/>
                  </a:cubicBezTo>
                  <a:cubicBezTo>
                    <a:pt x="92" y="91"/>
                    <a:pt x="91" y="91"/>
                    <a:pt x="90" y="90"/>
                  </a:cubicBezTo>
                  <a:cubicBezTo>
                    <a:pt x="89" y="90"/>
                    <a:pt x="88" y="90"/>
                    <a:pt x="88" y="90"/>
                  </a:cubicBezTo>
                  <a:cubicBezTo>
                    <a:pt x="87" y="90"/>
                    <a:pt x="87" y="90"/>
                    <a:pt x="86" y="89"/>
                  </a:cubicBezTo>
                  <a:cubicBezTo>
                    <a:pt x="84" y="89"/>
                    <a:pt x="82" y="88"/>
                    <a:pt x="80" y="86"/>
                  </a:cubicBezTo>
                  <a:cubicBezTo>
                    <a:pt x="80" y="86"/>
                    <a:pt x="79" y="85"/>
                    <a:pt x="79" y="85"/>
                  </a:cubicBezTo>
                  <a:cubicBezTo>
                    <a:pt x="78" y="84"/>
                    <a:pt x="77" y="83"/>
                    <a:pt x="77" y="83"/>
                  </a:cubicBezTo>
                  <a:cubicBezTo>
                    <a:pt x="74" y="79"/>
                    <a:pt x="72" y="75"/>
                    <a:pt x="72" y="70"/>
                  </a:cubicBezTo>
                  <a:cubicBezTo>
                    <a:pt x="72" y="68"/>
                    <a:pt x="73" y="65"/>
                    <a:pt x="73" y="63"/>
                  </a:cubicBezTo>
                  <a:cubicBezTo>
                    <a:pt x="73" y="63"/>
                    <a:pt x="74" y="62"/>
                    <a:pt x="74" y="62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8" y="54"/>
                    <a:pt x="85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3" y="50"/>
                    <a:pt x="109" y="54"/>
                    <a:pt x="112" y="60"/>
                  </a:cubicBezTo>
                  <a:cubicBezTo>
                    <a:pt x="112" y="61"/>
                    <a:pt x="112" y="61"/>
                    <a:pt x="113" y="62"/>
                  </a:cubicBezTo>
                  <a:cubicBezTo>
                    <a:pt x="113" y="62"/>
                    <a:pt x="113" y="63"/>
                    <a:pt x="113" y="63"/>
                  </a:cubicBezTo>
                  <a:cubicBezTo>
                    <a:pt x="114" y="65"/>
                    <a:pt x="114" y="68"/>
                    <a:pt x="114" y="70"/>
                  </a:cubicBezTo>
                  <a:cubicBezTo>
                    <a:pt x="114" y="74"/>
                    <a:pt x="113" y="79"/>
                    <a:pt x="110" y="82"/>
                  </a:cubicBezTo>
                  <a:close/>
                  <a:moveTo>
                    <a:pt x="95" y="45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4"/>
                    <a:pt x="95" y="44"/>
                  </a:cubicBezTo>
                  <a:cubicBezTo>
                    <a:pt x="95" y="43"/>
                    <a:pt x="95" y="43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0"/>
                    <a:pt x="94" y="40"/>
                    <a:pt x="94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5" y="46"/>
                    <a:pt x="117" y="53"/>
                    <a:pt x="117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2" y="52"/>
                    <a:pt x="104" y="46"/>
                    <a:pt x="95" y="45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799138" y="1819276"/>
              <a:ext cx="114300" cy="114300"/>
            </a:xfrm>
            <a:custGeom>
              <a:avLst/>
              <a:gdLst>
                <a:gd name="T0" fmla="*/ 27 w 30"/>
                <a:gd name="T1" fmla="*/ 7 h 30"/>
                <a:gd name="T2" fmla="*/ 26 w 30"/>
                <a:gd name="T3" fmla="*/ 5 h 30"/>
                <a:gd name="T4" fmla="*/ 19 w 30"/>
                <a:gd name="T5" fmla="*/ 1 h 30"/>
                <a:gd name="T6" fmla="*/ 19 w 30"/>
                <a:gd name="T7" fmla="*/ 1 h 30"/>
                <a:gd name="T8" fmla="*/ 17 w 30"/>
                <a:gd name="T9" fmla="*/ 0 h 30"/>
                <a:gd name="T10" fmla="*/ 16 w 30"/>
                <a:gd name="T11" fmla="*/ 0 h 30"/>
                <a:gd name="T12" fmla="*/ 16 w 30"/>
                <a:gd name="T13" fmla="*/ 0 h 30"/>
                <a:gd name="T14" fmla="*/ 16 w 30"/>
                <a:gd name="T15" fmla="*/ 0 h 30"/>
                <a:gd name="T16" fmla="*/ 15 w 30"/>
                <a:gd name="T17" fmla="*/ 0 h 30"/>
                <a:gd name="T18" fmla="*/ 4 w 30"/>
                <a:gd name="T19" fmla="*/ 5 h 30"/>
                <a:gd name="T20" fmla="*/ 3 w 30"/>
                <a:gd name="T21" fmla="*/ 7 h 30"/>
                <a:gd name="T22" fmla="*/ 2 w 30"/>
                <a:gd name="T23" fmla="*/ 8 h 30"/>
                <a:gd name="T24" fmla="*/ 0 w 30"/>
                <a:gd name="T25" fmla="*/ 15 h 30"/>
                <a:gd name="T26" fmla="*/ 8 w 30"/>
                <a:gd name="T27" fmla="*/ 28 h 30"/>
                <a:gd name="T28" fmla="*/ 11 w 30"/>
                <a:gd name="T29" fmla="*/ 29 h 30"/>
                <a:gd name="T30" fmla="*/ 12 w 30"/>
                <a:gd name="T31" fmla="*/ 30 h 30"/>
                <a:gd name="T32" fmla="*/ 14 w 30"/>
                <a:gd name="T33" fmla="*/ 30 h 30"/>
                <a:gd name="T34" fmla="*/ 14 w 30"/>
                <a:gd name="T35" fmla="*/ 30 h 30"/>
                <a:gd name="T36" fmla="*/ 15 w 30"/>
                <a:gd name="T37" fmla="*/ 30 h 30"/>
                <a:gd name="T38" fmla="*/ 15 w 30"/>
                <a:gd name="T39" fmla="*/ 30 h 30"/>
                <a:gd name="T40" fmla="*/ 15 w 30"/>
                <a:gd name="T41" fmla="*/ 30 h 30"/>
                <a:gd name="T42" fmla="*/ 22 w 30"/>
                <a:gd name="T43" fmla="*/ 28 h 30"/>
                <a:gd name="T44" fmla="*/ 30 w 30"/>
                <a:gd name="T45" fmla="*/ 15 h 30"/>
                <a:gd name="T46" fmla="*/ 28 w 30"/>
                <a:gd name="T47" fmla="*/ 8 h 30"/>
                <a:gd name="T48" fmla="*/ 27 w 30"/>
                <a:gd name="T4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27" y="7"/>
                  </a:moveTo>
                  <a:cubicBezTo>
                    <a:pt x="27" y="6"/>
                    <a:pt x="26" y="6"/>
                    <a:pt x="26" y="5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4" y="6"/>
                    <a:pt x="3" y="6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10"/>
                    <a:pt x="0" y="13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1" y="29"/>
                    <a:pt x="12" y="30"/>
                    <a:pt x="1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30"/>
                    <a:pt x="20" y="29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13"/>
                    <a:pt x="29" y="10"/>
                    <a:pt x="28" y="8"/>
                  </a:cubicBezTo>
                  <a:cubicBezTo>
                    <a:pt x="28" y="8"/>
                    <a:pt x="28" y="7"/>
                    <a:pt x="27" y="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737148" y="2095263"/>
            <a:ext cx="4388051" cy="1331631"/>
            <a:chOff x="6737148" y="2636943"/>
            <a:chExt cx="4388051" cy="1331631"/>
          </a:xfrm>
        </p:grpSpPr>
        <p:sp>
          <p:nvSpPr>
            <p:cNvPr id="18" name="Rectangle: Top Corners Rounded 13"/>
            <p:cNvSpPr/>
            <p:nvPr/>
          </p:nvSpPr>
          <p:spPr>
            <a:xfrm rot="10800000" flipH="1">
              <a:off x="7357542" y="272287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7692884" y="2636943"/>
              <a:ext cx="3432315" cy="1331631"/>
              <a:chOff x="7807184" y="1628536"/>
              <a:chExt cx="3432315" cy="1331631"/>
            </a:xfrm>
          </p:grpSpPr>
          <p:sp>
            <p:nvSpPr>
              <p:cNvPr id="52" name="TextBox 76"/>
              <p:cNvSpPr txBox="1"/>
              <p:nvPr/>
            </p:nvSpPr>
            <p:spPr>
              <a:xfrm>
                <a:off x="7807185" y="1628536"/>
                <a:ext cx="800211" cy="2769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1200" dirty="0" smtClean="0">
                    <a:ln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社团宗旨</a:t>
                </a:r>
                <a:endParaRPr lang="zh-CN" altLang="en-US" sz="1200" dirty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807184" y="1852175"/>
                <a:ext cx="3432315" cy="1107992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</a:t>
                </a:r>
                <a:r>
                  <a:rPr lang="zh-CN" altLang="zh-CN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学院</a:t>
                </a:r>
                <a:r>
                  <a:rPr lang="zh-CN" altLang="zh-CN" sz="1100" dirty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博言辩论社以《墨子</a:t>
                </a:r>
                <a:r>
                  <a:rPr lang="en-US" altLang="zh-CN" sz="1100" dirty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zh-CN" sz="1100" dirty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小取》所宣扬的辩论价值观为指导，在社会主义核心价值观的推动下，服务广大同学，发挥个人能力，提高自我素质，繁荣校园文化，丰富校园生活，提高大学生的综合素质。 </a:t>
                </a:r>
                <a:endParaRPr lang="zh-CN" altLang="en-US" sz="1100" dirty="0">
                  <a:ln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TextBox 76"/>
            <p:cNvSpPr txBox="1"/>
            <p:nvPr/>
          </p:nvSpPr>
          <p:spPr>
            <a:xfrm>
              <a:off x="6737148" y="2802231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>
                  <a:solidFill>
                    <a:srgbClr val="005CA7"/>
                  </a:solidFill>
                </a:rPr>
                <a:t>2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37148" y="3437601"/>
            <a:ext cx="4388052" cy="1804177"/>
            <a:chOff x="6737148" y="3805350"/>
            <a:chExt cx="4388052" cy="1804177"/>
          </a:xfrm>
        </p:grpSpPr>
        <p:sp>
          <p:nvSpPr>
            <p:cNvPr id="19" name="Rectangle: Top Corners Rounded 14"/>
            <p:cNvSpPr/>
            <p:nvPr/>
          </p:nvSpPr>
          <p:spPr>
            <a:xfrm rot="10800000" flipH="1">
              <a:off x="7357543" y="387178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7692885" y="3805350"/>
              <a:ext cx="3432315" cy="1804177"/>
              <a:chOff x="7807185" y="1628536"/>
              <a:chExt cx="3432315" cy="1804177"/>
            </a:xfrm>
          </p:grpSpPr>
          <p:sp>
            <p:nvSpPr>
              <p:cNvPr id="55" name="TextBox 76"/>
              <p:cNvSpPr txBox="1"/>
              <p:nvPr/>
            </p:nvSpPr>
            <p:spPr>
              <a:xfrm>
                <a:off x="7807185" y="1628536"/>
                <a:ext cx="800211" cy="2769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 smtClean="0">
                    <a:ln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工作任务</a:t>
                </a:r>
                <a:endParaRPr lang="zh-CN" altLang="zh-CN" sz="1200" dirty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7807185" y="1816890"/>
                <a:ext cx="3432315" cy="1615823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100" dirty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坚定辩论信念，倡导“诚朴求是，博学笃行”的校风，宣扬“有诸己不非诸人，无诸己不求诸人”的辩论思想，传承软件学院辩论社的优良传统，促进我校与各地高校之间以及我校</a:t>
                </a:r>
                <a:r>
                  <a:rPr lang="zh-CN" altLang="zh-CN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</a:t>
                </a:r>
                <a:r>
                  <a:rPr lang="zh-CN" altLang="en-US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院系</a:t>
                </a:r>
                <a:r>
                  <a:rPr lang="zh-CN" altLang="zh-CN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辩论</a:t>
                </a:r>
                <a:r>
                  <a:rPr lang="zh-CN" altLang="zh-CN" sz="1100" dirty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组织之间的辩论文化交流，发扬软件优良辩风，引导广大同学树立正确的校园文化意识</a:t>
                </a:r>
                <a:r>
                  <a:rPr lang="zh-CN" altLang="en-US" sz="1100" dirty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p:grpSp>
        <p:sp>
          <p:nvSpPr>
            <p:cNvPr id="63" name="TextBox 76"/>
            <p:cNvSpPr txBox="1"/>
            <p:nvPr/>
          </p:nvSpPr>
          <p:spPr>
            <a:xfrm>
              <a:off x="6737148" y="3951141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>
                  <a:solidFill>
                    <a:srgbClr val="005CA7"/>
                  </a:solidFill>
                </a:rPr>
                <a:t>3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37148" y="5194267"/>
            <a:ext cx="4388050" cy="1357982"/>
            <a:chOff x="6737148" y="5020692"/>
            <a:chExt cx="4388050" cy="1357982"/>
          </a:xfrm>
        </p:grpSpPr>
        <p:sp>
          <p:nvSpPr>
            <p:cNvPr id="20" name="Rectangle: Top Corners Rounded 15"/>
            <p:cNvSpPr/>
            <p:nvPr/>
          </p:nvSpPr>
          <p:spPr>
            <a:xfrm rot="10800000" flipH="1">
              <a:off x="7357543" y="502069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7692883" y="5033392"/>
              <a:ext cx="3432315" cy="1345282"/>
              <a:chOff x="7807183" y="1688170"/>
              <a:chExt cx="3432315" cy="1345282"/>
            </a:xfrm>
          </p:grpSpPr>
          <p:sp>
            <p:nvSpPr>
              <p:cNvPr id="58" name="TextBox 76"/>
              <p:cNvSpPr txBox="1"/>
              <p:nvPr/>
            </p:nvSpPr>
            <p:spPr>
              <a:xfrm>
                <a:off x="7807185" y="1688170"/>
                <a:ext cx="800211" cy="2769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 smtClean="0">
                    <a:ln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工作原则</a:t>
                </a:r>
                <a:endParaRPr lang="zh-CN" altLang="en-US" sz="1200" dirty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7807183" y="1925460"/>
                <a:ext cx="3432315" cy="1107992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既要保持在引导学生辩论</a:t>
                </a:r>
                <a:r>
                  <a:rPr lang="zh-CN" altLang="zh-CN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</a:t>
                </a:r>
                <a:r>
                  <a:rPr lang="zh-CN" altLang="zh-CN" sz="1100" dirty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方面的原则性和主导性，又要保持在校、院团委领导下的组织性和独立性，要有团结、紧张的训练</a:t>
                </a:r>
                <a:r>
                  <a:rPr lang="zh-CN" altLang="zh-CN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方针</a:t>
                </a:r>
                <a:r>
                  <a:rPr lang="zh-CN" altLang="en-US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zh-CN" altLang="zh-CN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严肃</a:t>
                </a:r>
                <a:r>
                  <a:rPr lang="zh-CN" altLang="zh-CN" sz="1100" dirty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、活泼的训练</a:t>
                </a:r>
                <a:r>
                  <a:rPr lang="zh-CN" altLang="zh-CN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态度</a:t>
                </a:r>
                <a:r>
                  <a:rPr lang="zh-CN" altLang="en-US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zh-CN" altLang="zh-CN" sz="1100" dirty="0" smtClean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积极</a:t>
                </a:r>
                <a:r>
                  <a:rPr lang="zh-CN" altLang="zh-CN" sz="1100" dirty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儒雅的比赛风格。 </a:t>
                </a:r>
                <a:endParaRPr lang="en-US" altLang="zh-CN" sz="1100" dirty="0">
                  <a:ln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TextBox 76"/>
            <p:cNvSpPr txBox="1"/>
            <p:nvPr/>
          </p:nvSpPr>
          <p:spPr>
            <a:xfrm>
              <a:off x="6737148" y="5050437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>
                  <a:solidFill>
                    <a:srgbClr val="005CA7"/>
                  </a:solidFill>
                </a:rPr>
                <a:t>4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8" name="圆角矩形 47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一、社团介绍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00785" y="1414145"/>
            <a:ext cx="2402205" cy="2226945"/>
            <a:chOff x="1891" y="2227"/>
            <a:chExt cx="3783" cy="3507"/>
          </a:xfrm>
        </p:grpSpPr>
        <p:sp>
          <p:nvSpPr>
            <p:cNvPr id="6" name="Rectangle 5"/>
            <p:cNvSpPr/>
            <p:nvPr/>
          </p:nvSpPr>
          <p:spPr>
            <a:xfrm>
              <a:off x="1892" y="5114"/>
              <a:ext cx="3782" cy="62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2010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级软件辩论队辩手</a:t>
              </a:r>
            </a:p>
          </p:txBody>
        </p:sp>
        <p:pic>
          <p:nvPicPr>
            <p:cNvPr id="10" name="图片 9" descr="psu (3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1" y="2227"/>
              <a:ext cx="3783" cy="2887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3843655" y="3778360"/>
            <a:ext cx="2641600" cy="2262505"/>
            <a:chOff x="6053" y="5924"/>
            <a:chExt cx="3796" cy="3563"/>
          </a:xfrm>
        </p:grpSpPr>
        <p:sp>
          <p:nvSpPr>
            <p:cNvPr id="15" name="Rectangle 10"/>
            <p:cNvSpPr/>
            <p:nvPr/>
          </p:nvSpPr>
          <p:spPr>
            <a:xfrm>
              <a:off x="6063" y="8867"/>
              <a:ext cx="3786" cy="62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级社团合影</a:t>
              </a:r>
            </a:p>
          </p:txBody>
        </p:sp>
        <p:pic>
          <p:nvPicPr>
            <p:cNvPr id="24" name="图片 23" descr="IMG_82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3" y="5924"/>
              <a:ext cx="3795" cy="2943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3843655" y="1414145"/>
            <a:ext cx="2640965" cy="2262505"/>
            <a:chOff x="1892" y="5924"/>
            <a:chExt cx="3782" cy="3563"/>
          </a:xfrm>
        </p:grpSpPr>
        <p:sp>
          <p:nvSpPr>
            <p:cNvPr id="12" name="Rectangle 9"/>
            <p:cNvSpPr/>
            <p:nvPr/>
          </p:nvSpPr>
          <p:spPr>
            <a:xfrm>
              <a:off x="1892" y="8867"/>
              <a:ext cx="3782" cy="62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第十届校园辩论赛决赛</a:t>
              </a:r>
            </a:p>
          </p:txBody>
        </p:sp>
        <p:pic>
          <p:nvPicPr>
            <p:cNvPr id="25" name="图片 24" descr="IMG_12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2" y="5924"/>
              <a:ext cx="3783" cy="295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1202055" y="3770630"/>
            <a:ext cx="2402840" cy="2254250"/>
            <a:chOff x="1893" y="5938"/>
            <a:chExt cx="3784" cy="3550"/>
          </a:xfrm>
        </p:grpSpPr>
        <p:sp>
          <p:nvSpPr>
            <p:cNvPr id="9" name="Rectangle 6"/>
            <p:cNvSpPr/>
            <p:nvPr/>
          </p:nvSpPr>
          <p:spPr>
            <a:xfrm>
              <a:off x="1893" y="8844"/>
              <a:ext cx="3784" cy="644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第十三届校园辩论赛决赛</a:t>
              </a:r>
            </a:p>
          </p:txBody>
        </p:sp>
        <p:pic>
          <p:nvPicPr>
            <p:cNvPr id="30" name="图片 29" descr="IMG_79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3" y="5938"/>
              <a:ext cx="3781" cy="2921"/>
            </a:xfrm>
            <a:prstGeom prst="rect">
              <a:avLst/>
            </a:prstGeom>
          </p:spPr>
        </p:pic>
      </p:grpSp>
      <p:grpSp>
        <p:nvGrpSpPr>
          <p:cNvPr id="2" name="组 1"/>
          <p:cNvGrpSpPr/>
          <p:nvPr/>
        </p:nvGrpSpPr>
        <p:grpSpPr>
          <a:xfrm>
            <a:off x="6737148" y="775184"/>
            <a:ext cx="4388050" cy="1306865"/>
            <a:chOff x="6737148" y="775184"/>
            <a:chExt cx="4388050" cy="1306865"/>
          </a:xfrm>
        </p:grpSpPr>
        <p:sp>
          <p:nvSpPr>
            <p:cNvPr id="16" name="Rectangle: Top Corners Rounded 11"/>
            <p:cNvSpPr/>
            <p:nvPr/>
          </p:nvSpPr>
          <p:spPr>
            <a:xfrm rot="10800000" flipH="1">
              <a:off x="7357542" y="1029350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737148" y="974057"/>
              <a:ext cx="4388050" cy="1107992"/>
              <a:chOff x="6737148" y="1518669"/>
              <a:chExt cx="4388050" cy="1107992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7692883" y="1518669"/>
                <a:ext cx="3432315" cy="1107992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100" dirty="0" smtClean="0">
                    <a:ln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2009</a:t>
                </a:r>
                <a:r>
                  <a:rPr lang="zh-CN" altLang="en-US" sz="1100" dirty="0" smtClean="0">
                    <a:ln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年，软件学院博言辩论队正式成立；</a:t>
                </a:r>
                <a:r>
                  <a:rPr lang="en-US" altLang="zh-CN" sz="1100" dirty="0" smtClean="0">
                    <a:ln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2016</a:t>
                </a:r>
                <a:r>
                  <a:rPr lang="zh-CN" altLang="en-US" sz="1100" dirty="0" smtClean="0">
                    <a:ln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年，博言辩论队</a:t>
                </a:r>
                <a:r>
                  <a:rPr lang="zh-CN" altLang="en-US" sz="1100" dirty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正式改制为博言辩论社，</a:t>
                </a:r>
                <a:r>
                  <a:rPr lang="zh-CN" altLang="zh-CN" sz="1100" dirty="0">
                    <a:ln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系软件学院学生组织 </a:t>
                </a:r>
                <a:r>
                  <a:rPr lang="zh-CN" altLang="en-US" sz="1100" dirty="0" smtClean="0">
                    <a:ln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，在校、院团委的领导下独立开展辩论培训及比赛工作。</a:t>
                </a:r>
                <a:endParaRPr lang="en-US" altLang="zh-CN" sz="1100" dirty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TextBox 76"/>
              <p:cNvSpPr txBox="1"/>
              <p:nvPr/>
            </p:nvSpPr>
            <p:spPr>
              <a:xfrm>
                <a:off x="6737148" y="1644684"/>
                <a:ext cx="437932" cy="584771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3200" dirty="0" smtClean="0">
                    <a:solidFill>
                      <a:srgbClr val="005CA7"/>
                    </a:solidFill>
                  </a:rPr>
                  <a:t>1</a:t>
                </a:r>
                <a:endParaRPr lang="zh-CN" altLang="en-US" sz="3200" dirty="0">
                  <a:solidFill>
                    <a:srgbClr val="005CA7"/>
                  </a:solidFill>
                </a:endParaRPr>
              </a:p>
            </p:txBody>
          </p:sp>
        </p:grpSp>
        <p:sp>
          <p:nvSpPr>
            <p:cNvPr id="43" name="TextBox 76"/>
            <p:cNvSpPr txBox="1"/>
            <p:nvPr/>
          </p:nvSpPr>
          <p:spPr>
            <a:xfrm>
              <a:off x="7692885" y="775184"/>
              <a:ext cx="800211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200" dirty="0" smtClean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社团性质</a:t>
              </a:r>
              <a:endParaRPr lang="zh-CN" altLang="en-US" sz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5" name="圆角矩形 3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一、社团介绍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1" name="组合 20"/>
          <p:cNvGrpSpPr/>
          <p:nvPr/>
        </p:nvGrpSpPr>
        <p:grpSpPr>
          <a:xfrm>
            <a:off x="4941120" y="620298"/>
            <a:ext cx="1749122" cy="1747587"/>
            <a:chOff x="1314269" y="3137941"/>
            <a:chExt cx="1907896" cy="1906222"/>
          </a:xfrm>
        </p:grpSpPr>
        <p:sp>
          <p:nvSpPr>
            <p:cNvPr id="62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63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14"/>
            <p:cNvSpPr txBox="1"/>
            <p:nvPr/>
          </p:nvSpPr>
          <p:spPr>
            <a:xfrm flipH="1">
              <a:off x="1750980" y="3610858"/>
              <a:ext cx="1045036" cy="503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社长</a:t>
              </a:r>
              <a:endPara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36"/>
          <p:cNvGrpSpPr/>
          <p:nvPr/>
        </p:nvGrpSpPr>
        <p:grpSpPr>
          <a:xfrm>
            <a:off x="2685659" y="900853"/>
            <a:ext cx="1236128" cy="1235044"/>
            <a:chOff x="1314269" y="3137941"/>
            <a:chExt cx="1907896" cy="1906222"/>
          </a:xfrm>
        </p:grpSpPr>
        <p:sp>
          <p:nvSpPr>
            <p:cNvPr id="71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72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14"/>
            <p:cNvSpPr txBox="1"/>
            <p:nvPr/>
          </p:nvSpPr>
          <p:spPr>
            <a:xfrm flipH="1">
              <a:off x="1488286" y="3772050"/>
              <a:ext cx="1592732" cy="57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总教练</a:t>
              </a:r>
            </a:p>
          </p:txBody>
        </p:sp>
      </p:grpSp>
      <p:grpSp>
        <p:nvGrpSpPr>
          <p:cNvPr id="78" name="组合 5"/>
          <p:cNvGrpSpPr/>
          <p:nvPr/>
        </p:nvGrpSpPr>
        <p:grpSpPr>
          <a:xfrm>
            <a:off x="7714933" y="807838"/>
            <a:ext cx="1236128" cy="1235044"/>
            <a:chOff x="1314269" y="3137941"/>
            <a:chExt cx="1907896" cy="1906222"/>
          </a:xfrm>
        </p:grpSpPr>
        <p:sp>
          <p:nvSpPr>
            <p:cNvPr id="79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80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81" name="TextBox 14"/>
            <p:cNvSpPr txBox="1"/>
            <p:nvPr/>
          </p:nvSpPr>
          <p:spPr>
            <a:xfrm flipH="1">
              <a:off x="1643157" y="3795075"/>
              <a:ext cx="1437861" cy="57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副社长</a:t>
              </a:r>
              <a:endParaRPr lang="zh-CN" altLang="en-US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36"/>
          <p:cNvGrpSpPr/>
          <p:nvPr/>
        </p:nvGrpSpPr>
        <p:grpSpPr>
          <a:xfrm>
            <a:off x="796484" y="973817"/>
            <a:ext cx="1236128" cy="1235044"/>
            <a:chOff x="1314269" y="3137941"/>
            <a:chExt cx="1907896" cy="1906222"/>
          </a:xfrm>
        </p:grpSpPr>
        <p:sp>
          <p:nvSpPr>
            <p:cNvPr id="85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86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87" name="TextBox 14"/>
            <p:cNvSpPr txBox="1"/>
            <p:nvPr/>
          </p:nvSpPr>
          <p:spPr>
            <a:xfrm flipH="1">
              <a:off x="1488286" y="3772050"/>
              <a:ext cx="1592732" cy="57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教练团</a:t>
              </a:r>
            </a:p>
          </p:txBody>
        </p:sp>
      </p:grpSp>
      <p:sp>
        <p:nvSpPr>
          <p:cNvPr id="94" name="Line 11"/>
          <p:cNvSpPr>
            <a:spLocks noChangeShapeType="1"/>
          </p:cNvSpPr>
          <p:nvPr/>
        </p:nvSpPr>
        <p:spPr bwMode="auto">
          <a:xfrm flipV="1">
            <a:off x="2053907" y="1567348"/>
            <a:ext cx="605773" cy="1975"/>
          </a:xfrm>
          <a:prstGeom prst="line">
            <a:avLst/>
          </a:prstGeom>
          <a:noFill/>
          <a:ln w="38100" cap="sq" cmpd="sng">
            <a:solidFill>
              <a:srgbClr val="2E2C2C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5" name="Line 11"/>
          <p:cNvSpPr>
            <a:spLocks noChangeShapeType="1"/>
          </p:cNvSpPr>
          <p:nvPr/>
        </p:nvSpPr>
        <p:spPr bwMode="auto">
          <a:xfrm flipH="1" flipV="1">
            <a:off x="3710999" y="2058528"/>
            <a:ext cx="1549640" cy="1421653"/>
          </a:xfrm>
          <a:prstGeom prst="line">
            <a:avLst/>
          </a:prstGeom>
          <a:noFill/>
          <a:ln w="381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96" name="组合 36"/>
          <p:cNvGrpSpPr/>
          <p:nvPr/>
        </p:nvGrpSpPr>
        <p:grpSpPr>
          <a:xfrm>
            <a:off x="5197617" y="3330163"/>
            <a:ext cx="1244777" cy="1235044"/>
            <a:chOff x="1314269" y="3137941"/>
            <a:chExt cx="1921245" cy="1906222"/>
          </a:xfrm>
        </p:grpSpPr>
        <p:sp>
          <p:nvSpPr>
            <p:cNvPr id="97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98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14"/>
            <p:cNvSpPr txBox="1"/>
            <p:nvPr/>
          </p:nvSpPr>
          <p:spPr>
            <a:xfrm flipH="1">
              <a:off x="1396243" y="3772050"/>
              <a:ext cx="1839271" cy="57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各队队长</a:t>
              </a:r>
              <a:endParaRPr lang="zh-CN" altLang="en-US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Line 11"/>
          <p:cNvSpPr>
            <a:spLocks noChangeShapeType="1"/>
          </p:cNvSpPr>
          <p:nvPr/>
        </p:nvSpPr>
        <p:spPr bwMode="auto">
          <a:xfrm flipV="1">
            <a:off x="6328744" y="1913741"/>
            <a:ext cx="1558735" cy="1526622"/>
          </a:xfrm>
          <a:prstGeom prst="line">
            <a:avLst/>
          </a:prstGeom>
          <a:noFill/>
          <a:ln w="381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101" name="组合 5"/>
          <p:cNvGrpSpPr/>
          <p:nvPr/>
        </p:nvGrpSpPr>
        <p:grpSpPr>
          <a:xfrm>
            <a:off x="9754071" y="857661"/>
            <a:ext cx="1236128" cy="1235044"/>
            <a:chOff x="1314269" y="3137941"/>
            <a:chExt cx="1907896" cy="1906222"/>
          </a:xfrm>
        </p:grpSpPr>
        <p:sp>
          <p:nvSpPr>
            <p:cNvPr id="102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03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4" name="TextBox 14"/>
            <p:cNvSpPr txBox="1"/>
            <p:nvPr/>
          </p:nvSpPr>
          <p:spPr>
            <a:xfrm flipH="1">
              <a:off x="1643157" y="3795075"/>
              <a:ext cx="1437861" cy="57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副社长</a:t>
              </a:r>
              <a:endParaRPr lang="zh-CN" altLang="en-US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Line 11"/>
          <p:cNvSpPr>
            <a:spLocks noChangeShapeType="1"/>
          </p:cNvSpPr>
          <p:nvPr/>
        </p:nvSpPr>
        <p:spPr bwMode="auto">
          <a:xfrm flipV="1">
            <a:off x="8951061" y="1467866"/>
            <a:ext cx="789211" cy="0"/>
          </a:xfrm>
          <a:prstGeom prst="line">
            <a:avLst/>
          </a:prstGeom>
          <a:noFill/>
          <a:ln w="38100" cap="sq">
            <a:solidFill>
              <a:srgbClr val="2E2C2C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106" name="组合 36"/>
          <p:cNvGrpSpPr/>
          <p:nvPr/>
        </p:nvGrpSpPr>
        <p:grpSpPr>
          <a:xfrm>
            <a:off x="5265901" y="5378675"/>
            <a:ext cx="1236128" cy="1235044"/>
            <a:chOff x="1314269" y="3137941"/>
            <a:chExt cx="1907896" cy="1906222"/>
          </a:xfrm>
        </p:grpSpPr>
        <p:sp>
          <p:nvSpPr>
            <p:cNvPr id="107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08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9" name="TextBox 14"/>
            <p:cNvSpPr txBox="1"/>
            <p:nvPr/>
          </p:nvSpPr>
          <p:spPr>
            <a:xfrm flipH="1">
              <a:off x="1426924" y="3772050"/>
              <a:ext cx="1733879" cy="57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各队队员</a:t>
              </a:r>
              <a:endParaRPr lang="zh-CN" altLang="en-US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Line 11"/>
          <p:cNvSpPr>
            <a:spLocks noChangeShapeType="1"/>
          </p:cNvSpPr>
          <p:nvPr/>
        </p:nvSpPr>
        <p:spPr bwMode="auto">
          <a:xfrm flipV="1">
            <a:off x="5864087" y="2300255"/>
            <a:ext cx="1" cy="1077298"/>
          </a:xfrm>
          <a:prstGeom prst="line">
            <a:avLst/>
          </a:prstGeom>
          <a:noFill/>
          <a:ln w="381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11" name="Line 11"/>
          <p:cNvSpPr>
            <a:spLocks noChangeShapeType="1"/>
          </p:cNvSpPr>
          <p:nvPr/>
        </p:nvSpPr>
        <p:spPr bwMode="auto">
          <a:xfrm flipH="1" flipV="1">
            <a:off x="6653018" y="1513605"/>
            <a:ext cx="1087872" cy="0"/>
          </a:xfrm>
          <a:prstGeom prst="line">
            <a:avLst/>
          </a:prstGeom>
          <a:noFill/>
          <a:ln w="381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12" name="Line 11"/>
          <p:cNvSpPr>
            <a:spLocks noChangeShapeType="1"/>
          </p:cNvSpPr>
          <p:nvPr/>
        </p:nvSpPr>
        <p:spPr bwMode="auto">
          <a:xfrm flipV="1">
            <a:off x="3899888" y="1513605"/>
            <a:ext cx="1023204" cy="0"/>
          </a:xfrm>
          <a:prstGeom prst="line">
            <a:avLst/>
          </a:prstGeom>
          <a:noFill/>
          <a:ln w="381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13" name="Line 11"/>
          <p:cNvSpPr>
            <a:spLocks noChangeShapeType="1"/>
          </p:cNvSpPr>
          <p:nvPr/>
        </p:nvSpPr>
        <p:spPr bwMode="auto">
          <a:xfrm flipH="1" flipV="1">
            <a:off x="5836270" y="4516788"/>
            <a:ext cx="27817" cy="847244"/>
          </a:xfrm>
          <a:prstGeom prst="line">
            <a:avLst/>
          </a:prstGeom>
          <a:noFill/>
          <a:ln w="381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116" name="组合 36"/>
          <p:cNvGrpSpPr/>
          <p:nvPr/>
        </p:nvGrpSpPr>
        <p:grpSpPr>
          <a:xfrm>
            <a:off x="7128768" y="3323370"/>
            <a:ext cx="1244777" cy="1235044"/>
            <a:chOff x="1314269" y="3137941"/>
            <a:chExt cx="1921245" cy="1906222"/>
          </a:xfrm>
        </p:grpSpPr>
        <p:sp>
          <p:nvSpPr>
            <p:cNvPr id="117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18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9" name="TextBox 14"/>
            <p:cNvSpPr txBox="1"/>
            <p:nvPr/>
          </p:nvSpPr>
          <p:spPr>
            <a:xfrm flipH="1">
              <a:off x="1396243" y="3772050"/>
              <a:ext cx="1839271" cy="57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各队队长</a:t>
              </a:r>
              <a:endParaRPr lang="zh-CN" altLang="en-US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0" name="组合 36"/>
          <p:cNvGrpSpPr/>
          <p:nvPr/>
        </p:nvGrpSpPr>
        <p:grpSpPr>
          <a:xfrm>
            <a:off x="3257817" y="3368548"/>
            <a:ext cx="1244777" cy="1235044"/>
            <a:chOff x="1314269" y="3137941"/>
            <a:chExt cx="1921245" cy="1906222"/>
          </a:xfrm>
        </p:grpSpPr>
        <p:sp>
          <p:nvSpPr>
            <p:cNvPr id="121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22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23" name="TextBox 14"/>
            <p:cNvSpPr txBox="1"/>
            <p:nvPr/>
          </p:nvSpPr>
          <p:spPr>
            <a:xfrm flipH="1">
              <a:off x="1396243" y="3772050"/>
              <a:ext cx="1839271" cy="57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各队队长</a:t>
              </a:r>
              <a:endParaRPr lang="zh-CN" altLang="en-US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4" name="Line 11"/>
          <p:cNvSpPr>
            <a:spLocks noChangeShapeType="1"/>
          </p:cNvSpPr>
          <p:nvPr/>
        </p:nvSpPr>
        <p:spPr bwMode="auto">
          <a:xfrm flipV="1">
            <a:off x="6392668" y="3964054"/>
            <a:ext cx="789211" cy="0"/>
          </a:xfrm>
          <a:prstGeom prst="line">
            <a:avLst/>
          </a:prstGeom>
          <a:noFill/>
          <a:ln w="38100" cap="sq">
            <a:solidFill>
              <a:srgbClr val="2E2C2C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25" name="Line 11"/>
          <p:cNvSpPr>
            <a:spLocks noChangeShapeType="1"/>
          </p:cNvSpPr>
          <p:nvPr/>
        </p:nvSpPr>
        <p:spPr bwMode="auto">
          <a:xfrm flipV="1">
            <a:off x="4411490" y="3985555"/>
            <a:ext cx="789211" cy="0"/>
          </a:xfrm>
          <a:prstGeom prst="line">
            <a:avLst/>
          </a:prstGeom>
          <a:noFill/>
          <a:ln w="38100" cap="sq">
            <a:solidFill>
              <a:srgbClr val="2E2C2C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26" name="Line 11"/>
          <p:cNvSpPr>
            <a:spLocks noChangeShapeType="1"/>
          </p:cNvSpPr>
          <p:nvPr/>
        </p:nvSpPr>
        <p:spPr bwMode="auto">
          <a:xfrm flipH="1" flipV="1">
            <a:off x="3750414" y="4596559"/>
            <a:ext cx="1549640" cy="1421653"/>
          </a:xfrm>
          <a:prstGeom prst="line">
            <a:avLst/>
          </a:prstGeom>
          <a:noFill/>
          <a:ln w="381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27" name="Line 11"/>
          <p:cNvSpPr>
            <a:spLocks noChangeShapeType="1"/>
          </p:cNvSpPr>
          <p:nvPr/>
        </p:nvSpPr>
        <p:spPr bwMode="auto">
          <a:xfrm flipV="1">
            <a:off x="6440851" y="4473785"/>
            <a:ext cx="1558735" cy="1526622"/>
          </a:xfrm>
          <a:prstGeom prst="line">
            <a:avLst/>
          </a:prstGeom>
          <a:noFill/>
          <a:ln w="381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128" name="组合 33"/>
          <p:cNvGrpSpPr/>
          <p:nvPr/>
        </p:nvGrpSpPr>
        <p:grpSpPr>
          <a:xfrm>
            <a:off x="2691351" y="2721419"/>
            <a:ext cx="1828328" cy="579570"/>
            <a:chOff x="855404" y="320398"/>
            <a:chExt cx="3092048" cy="523220"/>
          </a:xfrm>
        </p:grpSpPr>
        <p:sp>
          <p:nvSpPr>
            <p:cNvPr id="129" name="圆角矩形 128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文本框 1"/>
            <p:cNvSpPr>
              <a:spLocks noChangeArrowheads="1"/>
            </p:cNvSpPr>
            <p:nvPr/>
          </p:nvSpPr>
          <p:spPr bwMode="auto">
            <a:xfrm>
              <a:off x="855404" y="320398"/>
              <a:ext cx="309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辩论培训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1" name="组合 33"/>
          <p:cNvGrpSpPr/>
          <p:nvPr/>
        </p:nvGrpSpPr>
        <p:grpSpPr>
          <a:xfrm>
            <a:off x="7031284" y="2696272"/>
            <a:ext cx="1828328" cy="557268"/>
            <a:chOff x="855404" y="320398"/>
            <a:chExt cx="3092048" cy="503086"/>
          </a:xfrm>
        </p:grpSpPr>
        <p:sp>
          <p:nvSpPr>
            <p:cNvPr id="132" name="圆角矩形 131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文本框 1"/>
            <p:cNvSpPr>
              <a:spLocks noChangeArrowheads="1"/>
            </p:cNvSpPr>
            <p:nvPr/>
          </p:nvSpPr>
          <p:spPr bwMode="auto">
            <a:xfrm>
              <a:off x="855404" y="320398"/>
              <a:ext cx="3092048" cy="472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活动策划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90188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ldLvl="0" animBg="1"/>
      <p:bldP spid="95" grpId="0" bldLvl="0" animBg="1"/>
      <p:bldP spid="100" grpId="0" bldLvl="0" animBg="1"/>
      <p:bldP spid="105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24" grpId="0" bldLvl="0" animBg="1"/>
      <p:bldP spid="125" grpId="0" bldLvl="0" animBg="1"/>
      <p:bldP spid="126" grpId="0" bldLvl="0" animBg="1"/>
      <p:bldP spid="12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79"/>
          <p:cNvSpPr/>
          <p:nvPr/>
        </p:nvSpPr>
        <p:spPr bwMode="auto">
          <a:xfrm>
            <a:off x="759460" y="1694180"/>
            <a:ext cx="1443355" cy="464185"/>
          </a:xfrm>
          <a:prstGeom prst="homePlate">
            <a:avLst/>
          </a:prstGeom>
          <a:solidFill>
            <a:srgbClr val="005CA7"/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第六届校辩</a:t>
            </a:r>
          </a:p>
        </p:txBody>
      </p:sp>
      <p:sp>
        <p:nvSpPr>
          <p:cNvPr id="9" name="箭头: V 形 76"/>
          <p:cNvSpPr/>
          <p:nvPr/>
        </p:nvSpPr>
        <p:spPr bwMode="auto">
          <a:xfrm>
            <a:off x="2023745" y="1694180"/>
            <a:ext cx="1472565" cy="464185"/>
          </a:xfrm>
          <a:prstGeom prst="chevron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第七届校辩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V 形 73"/>
          <p:cNvSpPr/>
          <p:nvPr/>
        </p:nvSpPr>
        <p:spPr bwMode="auto">
          <a:xfrm>
            <a:off x="3298825" y="1694180"/>
            <a:ext cx="1502410" cy="464185"/>
          </a:xfrm>
          <a:prstGeom prst="chevron">
            <a:avLst/>
          </a:prstGeom>
          <a:solidFill>
            <a:srgbClr val="005CA7"/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第八届校辩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箭头: V 形 70"/>
          <p:cNvSpPr/>
          <p:nvPr/>
        </p:nvSpPr>
        <p:spPr bwMode="auto">
          <a:xfrm>
            <a:off x="4609465" y="1694180"/>
            <a:ext cx="1482725" cy="464185"/>
          </a:xfrm>
          <a:prstGeom prst="chevron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第九届校辩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1840" y="2349421"/>
            <a:ext cx="1271905" cy="3057604"/>
            <a:chOff x="757411" y="2492081"/>
            <a:chExt cx="2389928" cy="3057819"/>
          </a:xfrm>
        </p:grpSpPr>
        <p:sp>
          <p:nvSpPr>
            <p:cNvPr id="5" name="矩形 4"/>
            <p:cNvSpPr/>
            <p:nvPr/>
          </p:nvSpPr>
          <p:spPr bwMode="auto">
            <a:xfrm>
              <a:off x="757411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5603" y="2492081"/>
              <a:ext cx="1993544" cy="63885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2010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校辩第三</a:t>
              </a: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5" name="圆角矩形 3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一、社团介绍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箭头: V 形 73"/>
          <p:cNvSpPr/>
          <p:nvPr/>
        </p:nvSpPr>
        <p:spPr bwMode="auto">
          <a:xfrm>
            <a:off x="5927090" y="1694180"/>
            <a:ext cx="1637665" cy="464185"/>
          </a:xfrm>
          <a:prstGeom prst="chevron">
            <a:avLst/>
          </a:prstGeom>
          <a:solidFill>
            <a:srgbClr val="005CA7"/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第十届校辩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箭头: V 形 70"/>
          <p:cNvSpPr/>
          <p:nvPr/>
        </p:nvSpPr>
        <p:spPr bwMode="auto">
          <a:xfrm>
            <a:off x="7362190" y="1694180"/>
            <a:ext cx="1589405" cy="464185"/>
          </a:xfrm>
          <a:prstGeom prst="chevron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第十一届校辩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箭头: V 形 73"/>
          <p:cNvSpPr/>
          <p:nvPr/>
        </p:nvSpPr>
        <p:spPr bwMode="auto">
          <a:xfrm>
            <a:off x="8782685" y="1694180"/>
            <a:ext cx="1646555" cy="464185"/>
          </a:xfrm>
          <a:prstGeom prst="chevron">
            <a:avLst/>
          </a:prstGeom>
          <a:solidFill>
            <a:srgbClr val="005CA7"/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第十二届校辩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V 形 70"/>
          <p:cNvSpPr/>
          <p:nvPr/>
        </p:nvSpPr>
        <p:spPr bwMode="auto">
          <a:xfrm>
            <a:off x="10221595" y="1694180"/>
            <a:ext cx="1633220" cy="464185"/>
          </a:xfrm>
          <a:prstGeom prst="chevron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第十三届校辩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097405" y="2349421"/>
            <a:ext cx="1271905" cy="3057604"/>
            <a:chOff x="757411" y="2492081"/>
            <a:chExt cx="2389928" cy="3057819"/>
          </a:xfrm>
        </p:grpSpPr>
        <p:sp>
          <p:nvSpPr>
            <p:cNvPr id="38" name="矩形 37"/>
            <p:cNvSpPr/>
            <p:nvPr/>
          </p:nvSpPr>
          <p:spPr bwMode="auto">
            <a:xfrm>
              <a:off x="757411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55603" y="2492081"/>
              <a:ext cx="1993544" cy="118753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校辩第二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我方三辩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校最佳辩手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14395" y="2349421"/>
            <a:ext cx="1271905" cy="3057604"/>
            <a:chOff x="757411" y="2492081"/>
            <a:chExt cx="2389928" cy="3057819"/>
          </a:xfrm>
        </p:grpSpPr>
        <p:sp>
          <p:nvSpPr>
            <p:cNvPr id="41" name="矩形 40"/>
            <p:cNvSpPr/>
            <p:nvPr/>
          </p:nvSpPr>
          <p:spPr bwMode="auto">
            <a:xfrm>
              <a:off x="757411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55604" y="2492081"/>
              <a:ext cx="1993544" cy="286251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校辩第一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我方三辩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校最佳辩手</a:t>
              </a: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阜新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交流赛全胜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我方</a:t>
              </a: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一辩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校最佳辩手</a:t>
              </a: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60595" y="2349421"/>
            <a:ext cx="1271905" cy="3057604"/>
            <a:chOff x="757411" y="2492081"/>
            <a:chExt cx="2389928" cy="3057819"/>
          </a:xfrm>
        </p:grpSpPr>
        <p:sp>
          <p:nvSpPr>
            <p:cNvPr id="44" name="矩形 43"/>
            <p:cNvSpPr/>
            <p:nvPr/>
          </p:nvSpPr>
          <p:spPr bwMode="auto">
            <a:xfrm>
              <a:off x="757411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955604" y="2492081"/>
              <a:ext cx="1993544" cy="2585501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校辩第一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我方一辩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校最佳辩手</a:t>
              </a: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阜新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交流赛全胜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我方</a:t>
              </a: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四辩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校最佳辩手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09970" y="2349421"/>
            <a:ext cx="1271905" cy="3057604"/>
            <a:chOff x="757411" y="2492081"/>
            <a:chExt cx="2389928" cy="3057819"/>
          </a:xfrm>
        </p:grpSpPr>
        <p:sp>
          <p:nvSpPr>
            <p:cNvPr id="47" name="矩形 46"/>
            <p:cNvSpPr/>
            <p:nvPr/>
          </p:nvSpPr>
          <p:spPr bwMode="auto">
            <a:xfrm>
              <a:off x="757411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55604" y="2492081"/>
              <a:ext cx="1993544" cy="230848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校辩第二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我方三辩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校最佳辩手</a:t>
              </a: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葫芦岛科技馆辩论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赛一等奖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510780" y="2349421"/>
            <a:ext cx="1271905" cy="3057604"/>
            <a:chOff x="757411" y="2492081"/>
            <a:chExt cx="2389928" cy="3057819"/>
          </a:xfrm>
        </p:grpSpPr>
        <p:sp>
          <p:nvSpPr>
            <p:cNvPr id="50" name="矩形 49"/>
            <p:cNvSpPr/>
            <p:nvPr/>
          </p:nvSpPr>
          <p:spPr bwMode="auto">
            <a:xfrm>
              <a:off x="757411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955604" y="2492081"/>
              <a:ext cx="1993544" cy="230848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2015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年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校辩第三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我方四辩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校最佳辩手</a:t>
              </a: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葫芦岛科技馆辩论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赛一等奖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970010" y="2349421"/>
            <a:ext cx="1271905" cy="3057604"/>
            <a:chOff x="757411" y="2492081"/>
            <a:chExt cx="2389928" cy="3057819"/>
          </a:xfrm>
        </p:grpSpPr>
        <p:sp>
          <p:nvSpPr>
            <p:cNvPr id="53" name="矩形 52"/>
            <p:cNvSpPr/>
            <p:nvPr/>
          </p:nvSpPr>
          <p:spPr bwMode="auto">
            <a:xfrm>
              <a:off x="757411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55604" y="2492081"/>
              <a:ext cx="1993544" cy="230848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2016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年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校辩第三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我方三辩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校最佳辩手</a:t>
              </a: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葫芦岛科技馆辩论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赛一等奖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0401935" y="2349421"/>
            <a:ext cx="1271905" cy="3057604"/>
            <a:chOff x="757411" y="2492081"/>
            <a:chExt cx="2389928" cy="3057819"/>
          </a:xfrm>
        </p:grpSpPr>
        <p:sp>
          <p:nvSpPr>
            <p:cNvPr id="56" name="矩形 55"/>
            <p:cNvSpPr/>
            <p:nvPr/>
          </p:nvSpPr>
          <p:spPr bwMode="auto">
            <a:xfrm>
              <a:off x="757411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955603" y="2492081"/>
              <a:ext cx="1993544" cy="2284891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2017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年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校辩第二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我方三辩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校最佳辩手</a:t>
              </a: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葫芦岛科技馆辩论赛还未举办</a:t>
              </a:r>
              <a:endPara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 bldLvl="0" animBg="1"/>
      <p:bldP spid="12" grpId="0" bldLvl="0" animBg="1"/>
      <p:bldP spid="15" grpId="0" bldLvl="0" animBg="1"/>
      <p:bldP spid="3" grpId="0" bldLvl="0" animBg="1"/>
      <p:bldP spid="13" grpId="0" bldLvl="0" animBg="1"/>
      <p:bldP spid="16" grpId="0" bldLvl="0" animBg="1"/>
      <p:bldP spid="1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464790" y="3335463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 smtClean="0">
                <a:sym typeface="+mn-ea"/>
              </a:rPr>
              <a:t>社团活动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4931410" y="4331450"/>
            <a:ext cx="2329815" cy="41656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l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Exhibition Debate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5390276" y="1665398"/>
            <a:ext cx="1411448" cy="1162236"/>
            <a:chOff x="3681" y="2029"/>
            <a:chExt cx="623" cy="513"/>
          </a:xfrm>
        </p:grpSpPr>
        <p:sp>
          <p:nvSpPr>
            <p:cNvPr id="4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81" y="2029"/>
              <a:ext cx="623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"/>
            <p:cNvSpPr/>
            <p:nvPr/>
          </p:nvSpPr>
          <p:spPr bwMode="auto">
            <a:xfrm>
              <a:off x="3676" y="2029"/>
              <a:ext cx="623" cy="285"/>
            </a:xfrm>
            <a:custGeom>
              <a:avLst/>
              <a:gdLst>
                <a:gd name="T0" fmla="*/ 312 w 623"/>
                <a:gd name="T1" fmla="*/ 0 h 285"/>
                <a:gd name="T2" fmla="*/ 312 w 623"/>
                <a:gd name="T3" fmla="*/ 0 h 285"/>
                <a:gd name="T4" fmla="*/ 0 w 623"/>
                <a:gd name="T5" fmla="*/ 252 h 285"/>
                <a:gd name="T6" fmla="*/ 38 w 623"/>
                <a:gd name="T7" fmla="*/ 285 h 285"/>
                <a:gd name="T8" fmla="*/ 312 w 623"/>
                <a:gd name="T9" fmla="*/ 62 h 285"/>
                <a:gd name="T10" fmla="*/ 585 w 623"/>
                <a:gd name="T11" fmla="*/ 285 h 285"/>
                <a:gd name="T12" fmla="*/ 623 w 623"/>
                <a:gd name="T13" fmla="*/ 252 h 285"/>
                <a:gd name="T14" fmla="*/ 312 w 623"/>
                <a:gd name="T15" fmla="*/ 0 h 285"/>
                <a:gd name="T16" fmla="*/ 312 w 623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3" h="285">
                  <a:moveTo>
                    <a:pt x="312" y="0"/>
                  </a:moveTo>
                  <a:lnTo>
                    <a:pt x="312" y="0"/>
                  </a:lnTo>
                  <a:lnTo>
                    <a:pt x="0" y="252"/>
                  </a:lnTo>
                  <a:lnTo>
                    <a:pt x="38" y="285"/>
                  </a:lnTo>
                  <a:lnTo>
                    <a:pt x="312" y="62"/>
                  </a:lnTo>
                  <a:lnTo>
                    <a:pt x="585" y="285"/>
                  </a:lnTo>
                  <a:lnTo>
                    <a:pt x="623" y="252"/>
                  </a:lnTo>
                  <a:lnTo>
                    <a:pt x="312" y="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/>
            <p:nvPr/>
          </p:nvSpPr>
          <p:spPr bwMode="auto">
            <a:xfrm>
              <a:off x="3747" y="2157"/>
              <a:ext cx="481" cy="385"/>
            </a:xfrm>
            <a:custGeom>
              <a:avLst/>
              <a:gdLst>
                <a:gd name="T0" fmla="*/ 0 w 481"/>
                <a:gd name="T1" fmla="*/ 195 h 385"/>
                <a:gd name="T2" fmla="*/ 0 w 481"/>
                <a:gd name="T3" fmla="*/ 385 h 385"/>
                <a:gd name="T4" fmla="*/ 193 w 481"/>
                <a:gd name="T5" fmla="*/ 385 h 385"/>
                <a:gd name="T6" fmla="*/ 193 w 481"/>
                <a:gd name="T7" fmla="*/ 205 h 385"/>
                <a:gd name="T8" fmla="*/ 292 w 481"/>
                <a:gd name="T9" fmla="*/ 205 h 385"/>
                <a:gd name="T10" fmla="*/ 292 w 481"/>
                <a:gd name="T11" fmla="*/ 385 h 385"/>
                <a:gd name="T12" fmla="*/ 481 w 481"/>
                <a:gd name="T13" fmla="*/ 385 h 385"/>
                <a:gd name="T14" fmla="*/ 481 w 481"/>
                <a:gd name="T15" fmla="*/ 195 h 385"/>
                <a:gd name="T16" fmla="*/ 236 w 481"/>
                <a:gd name="T17" fmla="*/ 0 h 385"/>
                <a:gd name="T18" fmla="*/ 0 w 481"/>
                <a:gd name="T19" fmla="*/ 19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385">
                  <a:moveTo>
                    <a:pt x="0" y="195"/>
                  </a:moveTo>
                  <a:lnTo>
                    <a:pt x="0" y="385"/>
                  </a:lnTo>
                  <a:lnTo>
                    <a:pt x="193" y="385"/>
                  </a:lnTo>
                  <a:lnTo>
                    <a:pt x="193" y="205"/>
                  </a:lnTo>
                  <a:lnTo>
                    <a:pt x="292" y="205"/>
                  </a:lnTo>
                  <a:lnTo>
                    <a:pt x="292" y="385"/>
                  </a:lnTo>
                  <a:lnTo>
                    <a:pt x="481" y="385"/>
                  </a:lnTo>
                  <a:lnTo>
                    <a:pt x="481" y="195"/>
                  </a:lnTo>
                  <a:lnTo>
                    <a:pt x="236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92125" y="1323975"/>
            <a:ext cx="2792095" cy="4860290"/>
            <a:chOff x="492200" y="1323658"/>
            <a:chExt cx="3719140" cy="5139596"/>
          </a:xfrm>
        </p:grpSpPr>
        <p:sp>
          <p:nvSpPr>
            <p:cNvPr id="10" name="直角三角形 69"/>
            <p:cNvSpPr/>
            <p:nvPr/>
          </p:nvSpPr>
          <p:spPr>
            <a:xfrm rot="5400000" flipH="1">
              <a:off x="1605526" y="3857440"/>
              <a:ext cx="4693421" cy="518207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69"/>
            <p:cNvSpPr/>
            <p:nvPr/>
          </p:nvSpPr>
          <p:spPr>
            <a:xfrm flipH="1" flipV="1">
              <a:off x="492200" y="6074359"/>
              <a:ext cx="3716054" cy="334172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35984" y="2225645"/>
              <a:ext cx="2701329" cy="38779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35984" y="2225645"/>
              <a:ext cx="2701329" cy="582162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788983" y="1323658"/>
              <a:ext cx="1136932" cy="1334681"/>
              <a:chOff x="6591300" y="1966752"/>
              <a:chExt cx="830580" cy="975045"/>
            </a:xfrm>
          </p:grpSpPr>
          <p:sp>
            <p:nvSpPr>
              <p:cNvPr id="15" name="任意多边形 14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885239" y="5341566"/>
              <a:ext cx="3053109" cy="445116"/>
              <a:chOff x="880139" y="5736312"/>
              <a:chExt cx="3053109" cy="445116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232023" y="5736312"/>
                <a:ext cx="2244948" cy="445116"/>
              </a:xfrm>
              <a:prstGeom prst="roundRect">
                <a:avLst>
                  <a:gd name="adj" fmla="val 50000"/>
                </a:avLst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268"/>
              <p:cNvSpPr txBox="1"/>
              <p:nvPr/>
            </p:nvSpPr>
            <p:spPr>
              <a:xfrm>
                <a:off x="880139" y="5736312"/>
                <a:ext cx="3053109" cy="42310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defRPr>
                </a:lvl1pPr>
              </a:lstStyle>
              <a:p>
                <a:r>
                  <a:rPr lang="zh-CN" altLang="en-US" smtClean="0"/>
                  <a:t>趣味辩论赛</a:t>
                </a:r>
                <a:endParaRPr lang="zh-CN" altLang="en-US" dirty="0"/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1336270" y="2993261"/>
              <a:ext cx="2154410" cy="205041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  <a:scene3d>
                <a:camera prst="orthographicFront"/>
                <a:lightRig rig="threePt" dir="t"/>
              </a:scene3d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社团主要比赛，辩题以趣味辩题为主，意在培养社员们的辩论思维及赛场经验</a:t>
              </a:r>
              <a:endParaRPr lang="zh-CN" altLang="en-US" sz="1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1" name="圆角矩形 50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二、社团活动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437880" y="1323975"/>
            <a:ext cx="2792095" cy="4860290"/>
            <a:chOff x="492200" y="1323658"/>
            <a:chExt cx="3719140" cy="5139596"/>
          </a:xfrm>
        </p:grpSpPr>
        <p:sp>
          <p:nvSpPr>
            <p:cNvPr id="59" name="直角三角形 69"/>
            <p:cNvSpPr/>
            <p:nvPr/>
          </p:nvSpPr>
          <p:spPr>
            <a:xfrm rot="5400000" flipH="1">
              <a:off x="1605526" y="3857440"/>
              <a:ext cx="4693421" cy="518207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直角三角形 69"/>
            <p:cNvSpPr/>
            <p:nvPr/>
          </p:nvSpPr>
          <p:spPr>
            <a:xfrm flipH="1" flipV="1">
              <a:off x="492200" y="6074359"/>
              <a:ext cx="3716054" cy="334172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35984" y="2225645"/>
              <a:ext cx="2701329" cy="38779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035984" y="2225645"/>
              <a:ext cx="2701329" cy="582162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788983" y="1323658"/>
              <a:ext cx="1136932" cy="1334681"/>
              <a:chOff x="6591300" y="1966752"/>
              <a:chExt cx="830580" cy="975045"/>
            </a:xfrm>
          </p:grpSpPr>
          <p:sp>
            <p:nvSpPr>
              <p:cNvPr id="64" name="任意多边形 63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任意多边形 64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172445" y="5172128"/>
              <a:ext cx="2244948" cy="768068"/>
              <a:chOff x="1167345" y="5566874"/>
              <a:chExt cx="2244948" cy="768068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1167345" y="5566874"/>
                <a:ext cx="2244948" cy="761979"/>
              </a:xfrm>
              <a:prstGeom prst="roundRect">
                <a:avLst>
                  <a:gd name="adj" fmla="val 50000"/>
                </a:avLst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文本框 268"/>
              <p:cNvSpPr txBox="1"/>
              <p:nvPr/>
            </p:nvSpPr>
            <p:spPr>
              <a:xfrm>
                <a:off x="1435811" y="5586376"/>
                <a:ext cx="1976482" cy="74856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defRPr>
                </a:lvl1pPr>
              </a:lstStyle>
              <a:p>
                <a:r>
                  <a:rPr lang="zh-CN" altLang="en-US" dirty="0" smtClean="0"/>
                  <a:t>社团、各队集体活动</a:t>
                </a:r>
                <a:endParaRPr lang="zh-CN" altLang="en-US" dirty="0"/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1309443" y="3012538"/>
              <a:ext cx="2154410" cy="205041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  <a:scene3d>
                <a:camera prst="orthographicFront"/>
                <a:lightRig rig="threePt" dir="t"/>
              </a:scene3d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社团聚餐、户外活动；各队不定时的组织聚餐、桌游、轰趴等户外活动</a:t>
              </a:r>
              <a:endParaRPr lang="zh-CN" altLang="en-US" sz="1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717540" y="1323975"/>
            <a:ext cx="2792095" cy="4860290"/>
            <a:chOff x="492200" y="1323658"/>
            <a:chExt cx="3719140" cy="5139596"/>
          </a:xfrm>
        </p:grpSpPr>
        <p:sp>
          <p:nvSpPr>
            <p:cNvPr id="71" name="直角三角形 69"/>
            <p:cNvSpPr/>
            <p:nvPr/>
          </p:nvSpPr>
          <p:spPr>
            <a:xfrm rot="5400000" flipH="1">
              <a:off x="1605526" y="3857440"/>
              <a:ext cx="4693421" cy="518207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69"/>
            <p:cNvSpPr/>
            <p:nvPr/>
          </p:nvSpPr>
          <p:spPr>
            <a:xfrm flipH="1" flipV="1">
              <a:off x="492200" y="6074359"/>
              <a:ext cx="3716054" cy="334172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5984" y="2225645"/>
              <a:ext cx="2701329" cy="38779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035984" y="2225645"/>
              <a:ext cx="2701329" cy="582162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1788983" y="1323658"/>
              <a:ext cx="1136932" cy="1334681"/>
              <a:chOff x="6591300" y="1966752"/>
              <a:chExt cx="830580" cy="975045"/>
            </a:xfrm>
          </p:grpSpPr>
          <p:sp>
            <p:nvSpPr>
              <p:cNvPr id="76" name="任意多边形 75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 76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1237123" y="5341566"/>
              <a:ext cx="2244948" cy="445116"/>
              <a:chOff x="1232023" y="5736312"/>
              <a:chExt cx="2244948" cy="445116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1232023" y="5736312"/>
                <a:ext cx="2244948" cy="445116"/>
              </a:xfrm>
              <a:prstGeom prst="roundRect">
                <a:avLst>
                  <a:gd name="adj" fmla="val 50000"/>
                </a:avLst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文本框 268"/>
              <p:cNvSpPr txBox="1"/>
              <p:nvPr/>
            </p:nvSpPr>
            <p:spPr>
              <a:xfrm>
                <a:off x="1667770" y="5752707"/>
                <a:ext cx="1640969" cy="42310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defRPr>
                </a:lvl1pPr>
              </a:lstStyle>
              <a:p>
                <a:r>
                  <a:rPr lang="zh-CN" altLang="en-US" smtClean="0"/>
                  <a:t>辩论培训</a:t>
                </a:r>
                <a:endParaRPr lang="zh-CN" altLang="en-US" dirty="0"/>
              </a:p>
            </p:txBody>
          </p:sp>
        </p:grpSp>
        <p:sp>
          <p:nvSpPr>
            <p:cNvPr id="81" name="矩形 80"/>
            <p:cNvSpPr/>
            <p:nvPr/>
          </p:nvSpPr>
          <p:spPr>
            <a:xfrm>
              <a:off x="1361987" y="3022311"/>
              <a:ext cx="2154410" cy="205041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  <a:scene3d>
                <a:camera prst="orthographicFront"/>
                <a:lightRig rig="threePt" dir="t"/>
              </a:scene3d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组织社员观看比赛视频、学习辩论技巧，实现辩论理论水平的提高</a:t>
              </a:r>
              <a:endParaRPr lang="zh-CN" altLang="en-US" sz="1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068320" y="1323975"/>
            <a:ext cx="2792095" cy="4860290"/>
            <a:chOff x="492200" y="1323658"/>
            <a:chExt cx="3719140" cy="5139596"/>
          </a:xfrm>
        </p:grpSpPr>
        <p:sp>
          <p:nvSpPr>
            <p:cNvPr id="83" name="直角三角形 69"/>
            <p:cNvSpPr/>
            <p:nvPr/>
          </p:nvSpPr>
          <p:spPr>
            <a:xfrm rot="5400000" flipH="1">
              <a:off x="1605526" y="3857440"/>
              <a:ext cx="4693421" cy="518207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直角三角形 69"/>
            <p:cNvSpPr/>
            <p:nvPr/>
          </p:nvSpPr>
          <p:spPr>
            <a:xfrm flipH="1" flipV="1">
              <a:off x="492200" y="6074359"/>
              <a:ext cx="3716054" cy="334172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035984" y="2225645"/>
              <a:ext cx="2701329" cy="38779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035984" y="2225645"/>
              <a:ext cx="2701329" cy="582162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788983" y="1323658"/>
              <a:ext cx="1136932" cy="1334681"/>
              <a:chOff x="6591300" y="1966752"/>
              <a:chExt cx="830580" cy="975045"/>
            </a:xfrm>
          </p:grpSpPr>
          <p:sp>
            <p:nvSpPr>
              <p:cNvPr id="88" name="任意多边形 87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894459" y="5337321"/>
              <a:ext cx="2990678" cy="464272"/>
              <a:chOff x="889359" y="5732067"/>
              <a:chExt cx="2990678" cy="464272"/>
            </a:xfrm>
          </p:grpSpPr>
          <p:sp>
            <p:nvSpPr>
              <p:cNvPr id="91" name="圆角矩形 90"/>
              <p:cNvSpPr/>
              <p:nvPr/>
            </p:nvSpPr>
            <p:spPr>
              <a:xfrm>
                <a:off x="1084776" y="5736313"/>
                <a:ext cx="2594482" cy="460026"/>
              </a:xfrm>
              <a:prstGeom prst="roundRect">
                <a:avLst>
                  <a:gd name="adj" fmla="val 50000"/>
                </a:avLst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文本框 268"/>
              <p:cNvSpPr txBox="1"/>
              <p:nvPr/>
            </p:nvSpPr>
            <p:spPr>
              <a:xfrm>
                <a:off x="889359" y="5732067"/>
                <a:ext cx="2990678" cy="42310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defRPr>
                </a:lvl1pPr>
              </a:lstStyle>
              <a:p>
                <a:r>
                  <a:rPr lang="zh-CN" altLang="en-US" smtClean="0"/>
                  <a:t>自创狼人辩论赛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1361987" y="2993261"/>
              <a:ext cx="2154410" cy="205041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  <a:scene3d>
                <a:camera prst="orthographicFront"/>
                <a:lightRig rig="threePt" dir="t"/>
              </a:scene3d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以狼人杀桌游为模板自创的辩论赛形式，赛制新颖，内容丰富、可操作性大</a:t>
              </a:r>
              <a:endParaRPr lang="zh-CN" altLang="en-US" sz="1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4" name="圆角矩形 5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二、社团活动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98909" y="1281388"/>
            <a:ext cx="5645055" cy="5035946"/>
            <a:chOff x="599628" y="1281388"/>
            <a:chExt cx="5645055" cy="5035946"/>
          </a:xfrm>
        </p:grpSpPr>
        <p:sp>
          <p:nvSpPr>
            <p:cNvPr id="45" name="Rectangle 5"/>
            <p:cNvSpPr/>
            <p:nvPr/>
          </p:nvSpPr>
          <p:spPr>
            <a:xfrm>
              <a:off x="599628" y="5719573"/>
              <a:ext cx="5645055" cy="59776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新生宣讲会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628" y="1281388"/>
              <a:ext cx="5645055" cy="4438185"/>
            </a:xfrm>
            <a:prstGeom prst="rect">
              <a:avLst/>
            </a:prstGeom>
          </p:spPr>
        </p:pic>
      </p:grpSp>
      <p:grpSp>
        <p:nvGrpSpPr>
          <p:cNvPr id="43" name="组 42"/>
          <p:cNvGrpSpPr/>
          <p:nvPr/>
        </p:nvGrpSpPr>
        <p:grpSpPr>
          <a:xfrm>
            <a:off x="6368529" y="1281388"/>
            <a:ext cx="5645055" cy="5035946"/>
            <a:chOff x="6368529" y="1281388"/>
            <a:chExt cx="5645055" cy="5035946"/>
          </a:xfrm>
        </p:grpSpPr>
        <p:sp>
          <p:nvSpPr>
            <p:cNvPr id="50" name="Rectangle 5"/>
            <p:cNvSpPr/>
            <p:nvPr/>
          </p:nvSpPr>
          <p:spPr>
            <a:xfrm>
              <a:off x="6368529" y="5719573"/>
              <a:ext cx="5645055" cy="597761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新生宣讲会</a:t>
              </a: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529" y="1281388"/>
              <a:ext cx="5645055" cy="4438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781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676</Words>
  <Application>Microsoft Macintosh PowerPoint</Application>
  <PresentationFormat>宽屏</PresentationFormat>
  <Paragraphs>139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Baoli SC</vt:lpstr>
      <vt:lpstr>Calibri</vt:lpstr>
      <vt:lpstr>Calibri Light</vt:lpstr>
      <vt:lpstr>Iskoola Pota</vt:lpstr>
      <vt:lpstr>Kartika</vt:lpstr>
      <vt:lpstr>Lifeline JL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ZK</dc:creator>
  <cp:lastModifiedBy>Microsoft Office 用户</cp:lastModifiedBy>
  <cp:revision>159</cp:revision>
  <dcterms:created xsi:type="dcterms:W3CDTF">2017-05-22T03:54:00Z</dcterms:created>
  <dcterms:modified xsi:type="dcterms:W3CDTF">2017-11-21T08:28:39Z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